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68" r:id="rId2"/>
    <p:sldId id="315" r:id="rId3"/>
    <p:sldId id="279" r:id="rId4"/>
    <p:sldId id="280" r:id="rId5"/>
    <p:sldId id="281" r:id="rId6"/>
    <p:sldId id="282" r:id="rId7"/>
    <p:sldId id="256" r:id="rId8"/>
    <p:sldId id="259" r:id="rId9"/>
    <p:sldId id="260" r:id="rId10"/>
    <p:sldId id="261" r:id="rId11"/>
    <p:sldId id="323" r:id="rId12"/>
    <p:sldId id="324" r:id="rId13"/>
    <p:sldId id="325" r:id="rId14"/>
    <p:sldId id="298" r:id="rId15"/>
    <p:sldId id="326" r:id="rId16"/>
    <p:sldId id="300" r:id="rId17"/>
    <p:sldId id="301" r:id="rId18"/>
    <p:sldId id="302" r:id="rId19"/>
    <p:sldId id="303" r:id="rId20"/>
    <p:sldId id="307" r:id="rId21"/>
    <p:sldId id="322" r:id="rId22"/>
    <p:sldId id="309" r:id="rId23"/>
    <p:sldId id="310" r:id="rId24"/>
    <p:sldId id="311" r:id="rId25"/>
    <p:sldId id="321" r:id="rId26"/>
    <p:sldId id="317" r:id="rId27"/>
    <p:sldId id="318" r:id="rId28"/>
    <p:sldId id="319" r:id="rId29"/>
    <p:sldId id="299" r:id="rId30"/>
    <p:sldId id="293" r:id="rId31"/>
    <p:sldId id="294" r:id="rId32"/>
    <p:sldId id="295" r:id="rId33"/>
    <p:sldId id="296" r:id="rId34"/>
    <p:sldId id="297" r:id="rId35"/>
    <p:sldId id="327" r:id="rId36"/>
    <p:sldId id="328" r:id="rId37"/>
    <p:sldId id="329" r:id="rId38"/>
    <p:sldId id="278" r:id="rId39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J:\chart%20presentasi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-KSDAE\Desktop\Ringkasan%20RKAKL%20Detai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-KSDAE\Desktop\Ringkasan%20RKAKL%20Detai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-KSDAE\Desktop\Ringkasan%20RKAKL%20Detai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</c:dPt>
          <c:dLbls>
            <c:spPr>
              <a:solidFill>
                <a:schemeClr val="lt1"/>
              </a:solidFill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Sheet1!$B$2:$E$2</c:f>
              <c:strCache>
                <c:ptCount val="4"/>
                <c:pt idx="0">
                  <c:v>B. MODAL (6,8%)</c:v>
                </c:pt>
                <c:pt idx="1">
                  <c:v>BB. NON OPS (26,93%)</c:v>
                </c:pt>
                <c:pt idx="2">
                  <c:v>BB. OPS (10,82%)</c:v>
                </c:pt>
                <c:pt idx="3">
                  <c:v>B. PEGAWAI (55,44%)</c:v>
                </c:pt>
              </c:strCache>
            </c:strRef>
          </c:cat>
          <c:val>
            <c:numRef>
              <c:f>Sheet1!$B$3:$E$3</c:f>
              <c:numCache>
                <c:formatCode>#,##0</c:formatCode>
                <c:ptCount val="4"/>
                <c:pt idx="0">
                  <c:v>89616595</c:v>
                </c:pt>
                <c:pt idx="1">
                  <c:v>354761405</c:v>
                </c:pt>
                <c:pt idx="2">
                  <c:v>142591529</c:v>
                </c:pt>
                <c:pt idx="3">
                  <c:v>730408471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7"/>
        <c:axId val="706496704"/>
        <c:axId val="70649726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pattFill prst="narHorz">
                    <a:fgClr>
                      <a:schemeClr val="accent2"/>
                    </a:fgClr>
                    <a:bgClr>
                      <a:schemeClr val="accent2">
                        <a:lumMod val="20000"/>
                        <a:lumOff val="80000"/>
                      </a:schemeClr>
                    </a:bgClr>
                  </a:pattFill>
                  <a:ln>
                    <a:noFill/>
                  </a:ln>
                  <a:effectLst>
                    <a:innerShdw blurRad="114300">
                      <a:schemeClr val="accent2"/>
                    </a:innerShdw>
                  </a:effectLst>
                </c:spPr>
                <c:invertIfNegative val="0"/>
                <c:dPt>
                  <c:idx val="1"/>
                  <c:invertIfNegative val="0"/>
                  <c:bubble3D val="0"/>
                  <c:spPr>
                    <a:solidFill>
                      <a:srgbClr val="92D050"/>
                    </a:solidFill>
                    <a:ln>
                      <a:noFill/>
                    </a:ln>
                    <a:effectLst>
                      <a:innerShdw blurRad="114300">
                        <a:schemeClr val="accent2"/>
                      </a:innerShdw>
                    </a:effectLst>
                  </c:spPr>
                </c:dPt>
                <c:dLbls>
                  <c:dLbl>
                    <c:idx val="2"/>
                    <c:layout>
                      <c:manualLayout>
                        <c:x val="-5.5555555555555558E-3"/>
                        <c:y val="-6.184328277795548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Sheet1!$B$2:$E$2</c15:sqref>
                        </c15:formulaRef>
                      </c:ext>
                    </c:extLst>
                    <c:strCache>
                      <c:ptCount val="4"/>
                      <c:pt idx="0">
                        <c:v>B. MODAL (6,8%)</c:v>
                      </c:pt>
                      <c:pt idx="1">
                        <c:v>BB. NON OPS (26,93%)</c:v>
                      </c:pt>
                      <c:pt idx="2">
                        <c:v>BB. OPS (10,82%)</c:v>
                      </c:pt>
                      <c:pt idx="3">
                        <c:v>B. PEGAWAI (55,44%)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Sheet1!$B$4:$E$4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spPr>
                  <a:solidFill>
                    <a:srgbClr val="92D050"/>
                  </a:solidFill>
                  <a:ln>
                    <a:noFill/>
                  </a:ln>
                  <a:effectLst>
                    <a:innerShdw blurRad="114300">
                      <a:schemeClr val="accent3"/>
                    </a:innerShdw>
                  </a:effectLst>
                </c:spPr>
                <c:invertIfNegative val="0"/>
                <c:dLbls>
                  <c:dLbl>
                    <c:idx val="2"/>
                    <c:layout>
                      <c:manualLayout>
                        <c:x val="4.9999999999999899E-2"/>
                        <c:y val="-0.1722868547011163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Sheet1!$B$2:$E$2</c15:sqref>
                        </c15:formulaRef>
                      </c:ext>
                    </c:extLst>
                    <c:strCache>
                      <c:ptCount val="4"/>
                      <c:pt idx="0">
                        <c:v>B. MODAL (6,8%)</c:v>
                      </c:pt>
                      <c:pt idx="1">
                        <c:v>BB. NON OPS (26,93%)</c:v>
                      </c:pt>
                      <c:pt idx="2">
                        <c:v>BB. OPS (10,82%)</c:v>
                      </c:pt>
                      <c:pt idx="3">
                        <c:v>B. PEGAWAI (55,44%)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Sheet1!$B$5:$E$5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</c15:ser>
            </c15:filteredBarSeries>
          </c:ext>
        </c:extLst>
      </c:barChart>
      <c:catAx>
        <c:axId val="706496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497264"/>
        <c:crosses val="autoZero"/>
        <c:auto val="1"/>
        <c:lblAlgn val="ctr"/>
        <c:lblOffset val="100"/>
        <c:noMultiLvlLbl val="0"/>
      </c:catAx>
      <c:valAx>
        <c:axId val="706497264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496704"/>
        <c:crosses val="autoZero"/>
        <c:crossBetween val="between"/>
        <c:dispUnits>
          <c:builtInUnit val="thousand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APBN KSDAE </a:t>
            </a:r>
            <a:r>
              <a:rPr lang="en-US" sz="1600" dirty="0" smtClean="0"/>
              <a:t>2016: 1.317,37 M</a:t>
            </a:r>
            <a:endParaRPr lang="en-US" sz="16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</c:dPt>
          <c:dLbls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Sheet2!$A$2:$A$3</c:f>
              <c:strCache>
                <c:ptCount val="2"/>
                <c:pt idx="0">
                  <c:v>Belanja Aparatur</c:v>
                </c:pt>
                <c:pt idx="1">
                  <c:v>Belanja Program</c:v>
                </c:pt>
              </c:strCache>
            </c:strRef>
          </c:cat>
          <c:val>
            <c:numRef>
              <c:f>Sheet2!$B$2:$B$3</c:f>
              <c:numCache>
                <c:formatCode>0.00%</c:formatCode>
                <c:ptCount val="2"/>
                <c:pt idx="0">
                  <c:v>0.66269999999999996</c:v>
                </c:pt>
                <c:pt idx="1">
                  <c:v>0.33729999999999999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overlap val="-22"/>
        <c:axId val="711679232"/>
        <c:axId val="711679792"/>
      </c:barChart>
      <c:catAx>
        <c:axId val="71167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1679792"/>
        <c:crosses val="autoZero"/>
        <c:auto val="1"/>
        <c:lblAlgn val="ctr"/>
        <c:lblOffset val="100"/>
        <c:noMultiLvlLbl val="0"/>
      </c:catAx>
      <c:valAx>
        <c:axId val="711679792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1679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BELANJA</a:t>
            </a:r>
            <a:r>
              <a:rPr lang="en-US" sz="1400" baseline="0" dirty="0"/>
              <a:t> </a:t>
            </a:r>
            <a:r>
              <a:rPr lang="en-US" sz="1400" baseline="0" dirty="0" smtClean="0"/>
              <a:t>APARATUR: 873 M (66.27%)</a:t>
            </a:r>
            <a:endParaRPr lang="en-US" baseline="0" dirty="0" smtClean="0"/>
          </a:p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 smtClean="0">
                <a:solidFill>
                  <a:srgbClr val="FF0000"/>
                </a:solidFill>
              </a:rPr>
              <a:t>(FIXED COST/ OVERHEAD)</a:t>
            </a:r>
            <a:endParaRPr lang="en-US" sz="12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18550778263989642"/>
          <c:y val="2.817681580534479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solidFill>
                <a:schemeClr val="lt1"/>
              </a:solidFill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Sheet2!$A$5:$A$6</c:f>
              <c:strCache>
                <c:ptCount val="2"/>
                <c:pt idx="0">
                  <c:v>Belanja Pegawai</c:v>
                </c:pt>
                <c:pt idx="1">
                  <c:v>Belanja Operasional</c:v>
                </c:pt>
              </c:strCache>
            </c:strRef>
          </c:cat>
          <c:val>
            <c:numRef>
              <c:f>Sheet2!$B$5:$B$6</c:f>
              <c:numCache>
                <c:formatCode>0.00%</c:formatCode>
                <c:ptCount val="2"/>
                <c:pt idx="0">
                  <c:v>0.8327</c:v>
                </c:pt>
                <c:pt idx="1">
                  <c:v>0.1673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2"/>
        <c:axId val="711682032"/>
        <c:axId val="710694384"/>
      </c:barChart>
      <c:catAx>
        <c:axId val="71168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0694384"/>
        <c:crosses val="autoZero"/>
        <c:auto val="1"/>
        <c:lblAlgn val="ctr"/>
        <c:lblOffset val="100"/>
        <c:noMultiLvlLbl val="0"/>
      </c:catAx>
      <c:valAx>
        <c:axId val="710694384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1682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BELANJA </a:t>
            </a:r>
            <a:r>
              <a:rPr lang="en-US" sz="1400" dirty="0" smtClean="0"/>
              <a:t>PROGRAM:</a:t>
            </a:r>
            <a:r>
              <a:rPr lang="en-US" sz="1400" baseline="0" dirty="0" smtClean="0"/>
              <a:t> 444,37 M (33.73%)</a:t>
            </a:r>
            <a:endParaRPr lang="en-US" sz="14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solidFill>
                <a:schemeClr val="lt1"/>
              </a:solidFill>
              <a:ln w="12700" cap="flat" cmpd="sng" algn="ctr">
                <a:solidFill>
                  <a:schemeClr val="accent6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Sheet2!$A$8:$A$11</c:f>
              <c:strCache>
                <c:ptCount val="4"/>
                <c:pt idx="0">
                  <c:v>Perlindungan</c:v>
                </c:pt>
                <c:pt idx="1">
                  <c:v>Pengawetan</c:v>
                </c:pt>
                <c:pt idx="2">
                  <c:v>Pemanfaatan</c:v>
                </c:pt>
                <c:pt idx="3">
                  <c:v>Supporting</c:v>
                </c:pt>
              </c:strCache>
            </c:strRef>
          </c:cat>
          <c:val>
            <c:numRef>
              <c:f>Sheet2!$B$8:$B$11</c:f>
              <c:numCache>
                <c:formatCode>0.00%</c:formatCode>
                <c:ptCount val="4"/>
                <c:pt idx="0">
                  <c:v>0.27839999999999998</c:v>
                </c:pt>
                <c:pt idx="1">
                  <c:v>0.1842</c:v>
                </c:pt>
                <c:pt idx="2">
                  <c:v>0.28420000000000001</c:v>
                </c:pt>
                <c:pt idx="3">
                  <c:v>0.25319999999999998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-22"/>
        <c:axId val="710696624"/>
        <c:axId val="710697184"/>
      </c:barChart>
      <c:catAx>
        <c:axId val="71069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0697184"/>
        <c:crosses val="autoZero"/>
        <c:auto val="1"/>
        <c:lblAlgn val="ctr"/>
        <c:lblOffset val="100"/>
        <c:noMultiLvlLbl val="0"/>
      </c:catAx>
      <c:valAx>
        <c:axId val="710697184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0696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6"/>
          </a:xfrm>
          <a:prstGeom prst="rect">
            <a:avLst/>
          </a:prstGeom>
        </p:spPr>
        <p:txBody>
          <a:bodyPr vert="horz" lIns="94334" tIns="47167" rIns="94334" bIns="4716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701" y="0"/>
            <a:ext cx="2984870" cy="501016"/>
          </a:xfrm>
          <a:prstGeom prst="rect">
            <a:avLst/>
          </a:prstGeom>
        </p:spPr>
        <p:txBody>
          <a:bodyPr vert="horz" lIns="94334" tIns="47167" rIns="94334" bIns="47167" rtlCol="0"/>
          <a:lstStyle>
            <a:lvl1pPr algn="r">
              <a:defRPr sz="1300"/>
            </a:lvl1pPr>
          </a:lstStyle>
          <a:p>
            <a:fld id="{6CBD6BB6-41FD-4D95-9C5A-839B525D6AC9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17545"/>
            <a:ext cx="2984870" cy="501016"/>
          </a:xfrm>
          <a:prstGeom prst="rect">
            <a:avLst/>
          </a:prstGeom>
        </p:spPr>
        <p:txBody>
          <a:bodyPr vert="horz" lIns="94334" tIns="47167" rIns="94334" bIns="4716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701" y="9517545"/>
            <a:ext cx="2984870" cy="501016"/>
          </a:xfrm>
          <a:prstGeom prst="rect">
            <a:avLst/>
          </a:prstGeom>
        </p:spPr>
        <p:txBody>
          <a:bodyPr vert="horz" lIns="94334" tIns="47167" rIns="94334" bIns="47167" rtlCol="0" anchor="b"/>
          <a:lstStyle>
            <a:lvl1pPr algn="r">
              <a:defRPr sz="1300"/>
            </a:lvl1pPr>
          </a:lstStyle>
          <a:p>
            <a:fld id="{27F4561E-DBF9-4EFB-9660-48021B472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63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5495" cy="501359"/>
          </a:xfrm>
          <a:prstGeom prst="rect">
            <a:avLst/>
          </a:prstGeom>
        </p:spPr>
        <p:txBody>
          <a:bodyPr vert="horz" lIns="92575" tIns="46287" rIns="92575" bIns="4628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109" y="1"/>
            <a:ext cx="2985495" cy="501359"/>
          </a:xfrm>
          <a:prstGeom prst="rect">
            <a:avLst/>
          </a:prstGeom>
        </p:spPr>
        <p:txBody>
          <a:bodyPr vert="horz" lIns="92575" tIns="46287" rIns="92575" bIns="46287" rtlCol="0"/>
          <a:lstStyle>
            <a:lvl1pPr algn="r">
              <a:defRPr sz="1300"/>
            </a:lvl1pPr>
          </a:lstStyle>
          <a:p>
            <a:fld id="{788D8920-2165-4894-A20F-3824FF04B56F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2475"/>
            <a:ext cx="5008563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75" tIns="46287" rIns="92575" bIns="462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9441" y="4760329"/>
            <a:ext cx="5509283" cy="4508792"/>
          </a:xfrm>
          <a:prstGeom prst="rect">
            <a:avLst/>
          </a:prstGeom>
        </p:spPr>
        <p:txBody>
          <a:bodyPr vert="horz" lIns="92575" tIns="46287" rIns="92575" bIns="462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517232"/>
            <a:ext cx="2985495" cy="501359"/>
          </a:xfrm>
          <a:prstGeom prst="rect">
            <a:avLst/>
          </a:prstGeom>
        </p:spPr>
        <p:txBody>
          <a:bodyPr vert="horz" lIns="92575" tIns="46287" rIns="92575" bIns="4628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109" y="9517232"/>
            <a:ext cx="2985495" cy="501359"/>
          </a:xfrm>
          <a:prstGeom prst="rect">
            <a:avLst/>
          </a:prstGeom>
        </p:spPr>
        <p:txBody>
          <a:bodyPr vert="horz" lIns="92575" tIns="46287" rIns="92575" bIns="46287" rtlCol="0" anchor="b"/>
          <a:lstStyle>
            <a:lvl1pPr algn="r">
              <a:defRPr sz="1300"/>
            </a:lvl1pPr>
          </a:lstStyle>
          <a:p>
            <a:fld id="{93E0384D-DDAB-4DC1-B99F-5BEAB21A8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80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A15A-7B2D-4188-86F3-0468AE5B9004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896F-3AD4-4F37-850A-C20FF05B3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34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A15A-7B2D-4188-86F3-0468AE5B9004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896F-3AD4-4F37-850A-C20FF05B3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6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A15A-7B2D-4188-86F3-0468AE5B9004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896F-3AD4-4F37-850A-C20FF05B3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26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A15A-7B2D-4188-86F3-0468AE5B9004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896F-3AD4-4F37-850A-C20FF05B3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64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A15A-7B2D-4188-86F3-0468AE5B9004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896F-3AD4-4F37-850A-C20FF05B3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8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A15A-7B2D-4188-86F3-0468AE5B9004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896F-3AD4-4F37-850A-C20FF05B3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97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A15A-7B2D-4188-86F3-0468AE5B9004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896F-3AD4-4F37-850A-C20FF05B3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16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A15A-7B2D-4188-86F3-0468AE5B9004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896F-3AD4-4F37-850A-C20FF05B3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38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A15A-7B2D-4188-86F3-0468AE5B9004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896F-3AD4-4F37-850A-C20FF05B3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31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A15A-7B2D-4188-86F3-0468AE5B9004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896F-3AD4-4F37-850A-C20FF05B3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43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A15A-7B2D-4188-86F3-0468AE5B9004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896F-3AD4-4F37-850A-C20FF05B3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24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8A15A-7B2D-4188-86F3-0468AE5B9004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896F-3AD4-4F37-850A-C20FF05B3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8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6" t="-24" r="4305"/>
          <a:stretch/>
        </p:blipFill>
        <p:spPr>
          <a:xfrm>
            <a:off x="0" y="-18473"/>
            <a:ext cx="9144000" cy="6876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chemeClr val="tx2">
              <a:lumMod val="50000"/>
              <a:alpha val="48000"/>
            </a:schemeClr>
          </a:solidFill>
        </p:spPr>
        <p:txBody>
          <a:bodyPr>
            <a:noAutofit/>
          </a:bodyPr>
          <a:lstStyle/>
          <a:p>
            <a:r>
              <a:rPr lang="sv-SE" sz="4000" b="1" dirty="0" smtClean="0">
                <a:solidFill>
                  <a:schemeClr val="bg1"/>
                </a:solidFill>
              </a:rPr>
              <a:t>PERSIAPAN PELAKSANAAN DIPA</a:t>
            </a:r>
            <a:br>
              <a:rPr lang="sv-SE" sz="4000" b="1" dirty="0" smtClean="0">
                <a:solidFill>
                  <a:schemeClr val="bg1"/>
                </a:solidFill>
              </a:rPr>
            </a:br>
            <a:r>
              <a:rPr lang="sv-SE" sz="4000" b="1" dirty="0" smtClean="0">
                <a:solidFill>
                  <a:schemeClr val="bg1"/>
                </a:solidFill>
              </a:rPr>
              <a:t>TAHUN ANGGARAN 2016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29200"/>
            <a:ext cx="9144000" cy="936104"/>
          </a:xfrm>
          <a:solidFill>
            <a:schemeClr val="bg1">
              <a:lumMod val="50000"/>
              <a:alpha val="47000"/>
            </a:schemeClr>
          </a:solidFill>
        </p:spPr>
        <p:txBody>
          <a:bodyPr>
            <a:noAutofit/>
          </a:bodyPr>
          <a:lstStyle/>
          <a:p>
            <a:r>
              <a:rPr lang="en-US" sz="1200" b="1" dirty="0" err="1" smtClean="0">
                <a:solidFill>
                  <a:srgbClr val="7030A0"/>
                </a:solidFill>
              </a:rPr>
              <a:t>Disampaikan</a:t>
            </a:r>
            <a:r>
              <a:rPr lang="en-US" sz="1200" b="1" dirty="0" smtClean="0">
                <a:solidFill>
                  <a:srgbClr val="7030A0"/>
                </a:solidFill>
              </a:rPr>
              <a:t> </a:t>
            </a:r>
            <a:r>
              <a:rPr lang="en-US" sz="1200" b="1" dirty="0" err="1" smtClean="0">
                <a:solidFill>
                  <a:srgbClr val="7030A0"/>
                </a:solidFill>
              </a:rPr>
              <a:t>oleh</a:t>
            </a:r>
            <a:r>
              <a:rPr lang="en-US" sz="1200" b="1" dirty="0" smtClean="0">
                <a:solidFill>
                  <a:srgbClr val="7030A0"/>
                </a:solidFill>
              </a:rPr>
              <a:t>:</a:t>
            </a:r>
          </a:p>
          <a:p>
            <a:r>
              <a:rPr lang="en-US" sz="1200" b="1" dirty="0" smtClean="0">
                <a:solidFill>
                  <a:srgbClr val="7030A0"/>
                </a:solidFill>
              </a:rPr>
              <a:t>NOVIANTO BAMBANG W.</a:t>
            </a:r>
          </a:p>
          <a:p>
            <a:r>
              <a:rPr lang="en-US" sz="1200" b="1" dirty="0" smtClean="0">
                <a:solidFill>
                  <a:srgbClr val="7030A0"/>
                </a:solidFill>
              </a:rPr>
              <a:t>SEKRETARIS DITJEN KSDAE</a:t>
            </a:r>
          </a:p>
          <a:p>
            <a:r>
              <a:rPr lang="en-US" sz="1200" b="1" dirty="0" smtClean="0">
                <a:solidFill>
                  <a:srgbClr val="7030A0"/>
                </a:solidFill>
              </a:rPr>
              <a:t>13 </a:t>
            </a:r>
            <a:r>
              <a:rPr lang="en-US" sz="1200" b="1" dirty="0" err="1" smtClean="0">
                <a:solidFill>
                  <a:srgbClr val="7030A0"/>
                </a:solidFill>
              </a:rPr>
              <a:t>Januari</a:t>
            </a:r>
            <a:r>
              <a:rPr lang="en-US" sz="1200" b="1" dirty="0" smtClean="0">
                <a:solidFill>
                  <a:srgbClr val="7030A0"/>
                </a:solidFill>
              </a:rPr>
              <a:t> 2016</a:t>
            </a:r>
            <a:endParaRPr lang="en-US" sz="1200" b="1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491" y="241217"/>
            <a:ext cx="1072573" cy="107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5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263" y="274638"/>
            <a:ext cx="9141042" cy="850106"/>
          </a:xfr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 smtClean="0"/>
              <a:t>PENYEDERHANAAN NOMENKLATUR ANGGARAN</a:t>
            </a:r>
            <a:endParaRPr lang="en-US" sz="32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-5263" y="5849640"/>
            <a:ext cx="9473807" cy="1008360"/>
            <a:chOff x="-5263" y="5849640"/>
            <a:chExt cx="9473807" cy="1008360"/>
          </a:xfrm>
        </p:grpSpPr>
        <p:pic>
          <p:nvPicPr>
            <p:cNvPr id="4" name="Picture 14" descr="H:\IMG_3866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DFF"/>
                </a:clrFrom>
                <a:clrTo>
                  <a:srgbClr val="FFFD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263" y="5849640"/>
              <a:ext cx="976863" cy="1008360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5" name="Parallelogram 4"/>
            <p:cNvSpPr/>
            <p:nvPr/>
          </p:nvSpPr>
          <p:spPr>
            <a:xfrm>
              <a:off x="827584" y="6727676"/>
              <a:ext cx="8424936" cy="130324"/>
            </a:xfrm>
            <a:prstGeom prst="parallelogram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arallelogram 7"/>
            <p:cNvSpPr/>
            <p:nvPr/>
          </p:nvSpPr>
          <p:spPr>
            <a:xfrm>
              <a:off x="1547664" y="6464369"/>
              <a:ext cx="7920880" cy="263307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29491" y="6464369"/>
              <a:ext cx="17790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SETDITJEN KSDAE ©2016</a:t>
              </a:r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416694"/>
              </p:ext>
            </p:extLst>
          </p:nvPr>
        </p:nvGraphicFramePr>
        <p:xfrm>
          <a:off x="511387" y="1570728"/>
          <a:ext cx="8280920" cy="4265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098"/>
                <a:gridCol w="407509"/>
                <a:gridCol w="407509"/>
                <a:gridCol w="591411"/>
                <a:gridCol w="495007"/>
                <a:gridCol w="507081"/>
                <a:gridCol w="917575"/>
                <a:gridCol w="1552645"/>
                <a:gridCol w="2906085"/>
              </a:tblGrid>
              <a:tr h="214869">
                <a:tc gridSpan="8">
                  <a:txBody>
                    <a:bodyPr/>
                    <a:lstStyle/>
                    <a:p>
                      <a:pPr algn="l" rtl="0" fontAlgn="ctr"/>
                      <a:r>
                        <a:rPr lang="id-ID" sz="1600" u="none" strike="noStrike" dirty="0">
                          <a:effectLst/>
                          <a:latin typeface="Avenir Book"/>
                          <a:cs typeface="Avenir Book"/>
                        </a:rPr>
                        <a:t>MATRIKS RKAKL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</a:tr>
              <a:tr h="249054"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u="none" strike="noStrike">
                          <a:effectLst/>
                          <a:latin typeface="Avenir Book"/>
                          <a:cs typeface="Avenir Book"/>
                        </a:rPr>
                        <a:t>032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 gridSpan="7">
                  <a:txBody>
                    <a:bodyPr/>
                    <a:lstStyle/>
                    <a:p>
                      <a:pPr algn="l" rtl="0" fontAlgn="ctr"/>
                      <a:r>
                        <a:rPr lang="id-ID" sz="1600" u="none" strike="noStrike">
                          <a:effectLst/>
                          <a:latin typeface="Avenir Book"/>
                          <a:cs typeface="Avenir Book"/>
                        </a:rPr>
                        <a:t>Bagian Anggaran (K/L)</a:t>
                      </a:r>
                      <a:endParaRPr lang="id-ID" sz="1600" b="1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600" u="none" strike="noStrike">
                          <a:effectLst/>
                          <a:latin typeface="Avenir Book"/>
                          <a:cs typeface="Avenir Book"/>
                        </a:rPr>
                        <a:t>Tetap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9525" marR="9525" marT="9525" marB="0" anchor="ctr"/>
                </a:tc>
              </a:tr>
              <a:tr h="395907"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u="none" strike="noStrike">
                          <a:effectLst/>
                          <a:latin typeface="Avenir Book"/>
                          <a:cs typeface="Avenir Book"/>
                        </a:rPr>
                        <a:t>032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u="none" strike="noStrike">
                          <a:effectLst/>
                          <a:latin typeface="Avenir Book"/>
                          <a:cs typeface="Avenir Book"/>
                        </a:rPr>
                        <a:t>01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u="none" strike="noStrike">
                          <a:effectLst/>
                          <a:latin typeface="Avenir Book"/>
                          <a:cs typeface="Avenir Book"/>
                        </a:rPr>
                        <a:t>01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id-ID" sz="1600" u="none" strike="noStrike">
                          <a:effectLst/>
                          <a:latin typeface="Avenir Book"/>
                          <a:cs typeface="Avenir Book"/>
                        </a:rPr>
                        <a:t>Program (Eselon I)</a:t>
                      </a:r>
                      <a:endParaRPr lang="id-ID" sz="1600" b="1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600" u="none" strike="noStrike">
                          <a:effectLst/>
                          <a:latin typeface="Avenir Book"/>
                          <a:cs typeface="Avenir Book"/>
                        </a:rPr>
                        <a:t>Tetap (sesuai </a:t>
                      </a:r>
                      <a:r>
                        <a:rPr lang="id-ID" sz="1600" u="none" strike="noStrike" smtClean="0">
                          <a:effectLst/>
                          <a:latin typeface="Avenir Book"/>
                          <a:cs typeface="Avenir Book"/>
                        </a:rPr>
                        <a:t>RKP/Renja </a:t>
                      </a:r>
                      <a:r>
                        <a:rPr lang="id-ID" sz="1600" u="none" strike="noStrike">
                          <a:effectLst/>
                          <a:latin typeface="Avenir Book"/>
                          <a:cs typeface="Avenir Book"/>
                        </a:rPr>
                        <a:t>2016)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9525" marR="9525" marT="9525" marB="0" anchor="ctr"/>
                </a:tc>
              </a:tr>
              <a:tr h="333308">
                <a:tc>
                  <a:txBody>
                    <a:bodyPr/>
                    <a:lstStyle/>
                    <a:p>
                      <a:pPr algn="l" rtl="0" fontAlgn="ctr"/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id-ID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449551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id-ID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Nama Satker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9525" marR="9525" marT="9525" marB="0" anchor="ctr"/>
                </a:tc>
              </a:tr>
              <a:tr h="314764"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u="none" strike="noStrike"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u="none" strike="noStrike"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u="none" strike="noStrike"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u="none" strike="noStrike">
                          <a:effectLst/>
                          <a:latin typeface="Avenir Book"/>
                          <a:cs typeface="Avenir Book"/>
                        </a:rPr>
                        <a:t>2345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id-ID" sz="1600" u="none" strike="noStrike">
                          <a:effectLst/>
                          <a:latin typeface="Avenir Book"/>
                          <a:cs typeface="Avenir Book"/>
                        </a:rPr>
                        <a:t>Kegiatan (Eselon II)</a:t>
                      </a:r>
                      <a:endParaRPr lang="id-ID" sz="1600" b="1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600" u="none" strike="noStrike">
                          <a:effectLst/>
                          <a:latin typeface="Avenir Book"/>
                          <a:cs typeface="Avenir Book"/>
                        </a:rPr>
                        <a:t>Tetap (sesuai </a:t>
                      </a:r>
                      <a:r>
                        <a:rPr lang="id-ID" sz="1600" u="none" strike="noStrike" smtClean="0">
                          <a:effectLst/>
                          <a:latin typeface="Avenir Book"/>
                          <a:cs typeface="Avenir Book"/>
                        </a:rPr>
                        <a:t>RKP/Renja </a:t>
                      </a:r>
                      <a:r>
                        <a:rPr lang="id-ID" sz="1600" u="none" strike="noStrike">
                          <a:effectLst/>
                          <a:latin typeface="Avenir Book"/>
                          <a:cs typeface="Avenir Book"/>
                        </a:rPr>
                        <a:t>2016)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9525" marR="9525" marT="9525" marB="0" anchor="ctr"/>
                </a:tc>
              </a:tr>
              <a:tr h="333308"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u="none" strike="noStrike"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u="none" strike="noStrike"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u="none" strike="noStrike"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u="none" strike="noStrike">
                          <a:effectLst/>
                          <a:latin typeface="Avenir Book"/>
                          <a:cs typeface="Avenir Book"/>
                        </a:rPr>
                        <a:t>2345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u="none" strike="noStrike">
                          <a:effectLst/>
                          <a:latin typeface="Avenir Book"/>
                          <a:cs typeface="Avenir Book"/>
                        </a:rPr>
                        <a:t>001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id-ID" sz="1600" u="none" strike="noStrike">
                          <a:effectLst/>
                          <a:latin typeface="Avenir Book"/>
                          <a:cs typeface="Avenir Book"/>
                        </a:rPr>
                        <a:t>Output</a:t>
                      </a:r>
                      <a:endParaRPr lang="id-ID" sz="1600" b="1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600" u="none" strike="noStrike">
                          <a:effectLst/>
                          <a:latin typeface="Avenir Book"/>
                          <a:cs typeface="Avenir Book"/>
                        </a:rPr>
                        <a:t>Tetap (sesuai DIPA 2016)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9525" marR="9525" marT="9525" marB="0" anchor="ctr"/>
                </a:tc>
              </a:tr>
              <a:tr h="249054"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u="none" strike="noStrike" dirty="0"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u="none" strike="noStrike"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u="none" strike="noStrike"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u="none" strike="noStrike"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u="none" strike="noStrike"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u="none" strike="noStrike">
                          <a:effectLst/>
                          <a:latin typeface="Avenir Book"/>
                          <a:cs typeface="Avenir Book"/>
                        </a:rPr>
                        <a:t>001</a:t>
                      </a:r>
                      <a:endParaRPr lang="id-ID" sz="1600" b="1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id-ID" sz="1600" u="none" strike="noStrike">
                          <a:effectLst/>
                          <a:latin typeface="Avenir Book"/>
                          <a:cs typeface="Avenir Book"/>
                        </a:rPr>
                        <a:t>Sub Output</a:t>
                      </a:r>
                      <a:endParaRPr lang="id-ID" sz="1600" b="1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600" u="none" strike="noStrike"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9525" marR="9525" marT="9525" marB="0" anchor="ctr"/>
                </a:tc>
              </a:tr>
              <a:tr h="249054"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 dirty="0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 dirty="0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 dirty="0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 dirty="0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 dirty="0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 dirty="0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 dirty="0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 dirty="0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u="none" strike="noStrike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051</a:t>
                      </a:r>
                      <a:endParaRPr lang="id-ID" sz="1600" b="0" i="0" u="none" strike="noStrike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id-ID" sz="1600" u="none" strike="noStrike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Komponen</a:t>
                      </a:r>
                      <a:endParaRPr lang="id-ID" sz="1600" b="1" i="0" u="none" strike="noStrike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id-ID" sz="1600" u="none" strike="noStrike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Dilakukan penyederhanaan</a:t>
                      </a:r>
                      <a:endParaRPr lang="id-ID" sz="1600" b="0" i="0" u="none" strike="noStrike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9525" marR="9525" marT="9525" marB="0" anchor="ctr"/>
                </a:tc>
              </a:tr>
              <a:tr h="316383"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 dirty="0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 dirty="0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u="none" strike="noStrike" dirty="0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 dirty="0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u="none" strike="noStrike" dirty="0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A</a:t>
                      </a:r>
                      <a:endParaRPr lang="id-ID" sz="1600" b="1" i="0" u="none" strike="noStrike" dirty="0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u="none" strike="noStrike" dirty="0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Sub Komponen</a:t>
                      </a:r>
                      <a:endParaRPr lang="id-ID" sz="1600" b="1" i="0" u="none" strike="noStrike" dirty="0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49054"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 dirty="0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 dirty="0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u="none" strike="noStrike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521xxx</a:t>
                      </a:r>
                      <a:endParaRPr lang="id-ID" sz="1600" b="0" i="0" u="none" strike="noStrike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u="none" strike="noStrike" dirty="0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Detail</a:t>
                      </a:r>
                      <a:endParaRPr lang="id-ID" sz="1600" b="0" i="0" u="none" strike="noStrike" dirty="0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49054"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u="none" strike="noStrike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524xxx</a:t>
                      </a:r>
                      <a:endParaRPr lang="id-ID" sz="1600" b="0" i="0" u="none" strike="noStrike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u="none" strike="noStrike" dirty="0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Detail</a:t>
                      </a:r>
                      <a:endParaRPr lang="id-ID" sz="1600" b="0" i="0" u="none" strike="noStrike" dirty="0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49054"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u="none" strike="noStrike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052</a:t>
                      </a:r>
                      <a:endParaRPr lang="id-ID" sz="1600" b="0" i="0" u="none" strike="noStrike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id-ID" sz="1600" u="none" strike="noStrike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Komponen</a:t>
                      </a:r>
                      <a:endParaRPr lang="id-ID" sz="1600" b="1" i="0" u="none" strike="noStrike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id-ID" sz="1600" u="none" strike="noStrike" dirty="0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Dilakukan penyederhanaan</a:t>
                      </a:r>
                      <a:endParaRPr lang="id-ID" sz="1600" b="0" i="0" u="none" strike="noStrike" dirty="0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9525" marR="9525" marT="9525" marB="0" anchor="ctr"/>
                </a:tc>
              </a:tr>
              <a:tr h="291679"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u="none" strike="noStrike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b="0" i="0" u="none" strike="noStrike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A</a:t>
                      </a:r>
                      <a:endParaRPr lang="id-ID" sz="1600" b="1" i="0" u="none" strike="noStrike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u="none" strike="noStrike" dirty="0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Sub Komponen</a:t>
                      </a:r>
                      <a:endParaRPr lang="id-ID" sz="1600" b="1" i="0" u="none" strike="noStrike" dirty="0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49054"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u="none" strike="noStrike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522xxx</a:t>
                      </a:r>
                      <a:endParaRPr lang="id-ID" sz="1600" b="0" i="0" u="none" strike="noStrike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u="none" strike="noStrike" dirty="0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Detail</a:t>
                      </a:r>
                      <a:endParaRPr lang="id-ID" sz="1600" b="0" i="0" u="none" strike="noStrike" dirty="0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49054"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 dirty="0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 dirty="0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u="none" strike="noStrike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526xxx</a:t>
                      </a:r>
                      <a:endParaRPr lang="id-ID" sz="1600" b="0" i="0" u="none" strike="noStrike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u="none" strike="noStrike" dirty="0">
                          <a:solidFill>
                            <a:srgbClr val="FF0000"/>
                          </a:solidFill>
                          <a:effectLst/>
                          <a:latin typeface="Avenir Book"/>
                          <a:cs typeface="Avenir Book"/>
                        </a:rPr>
                        <a:t>Detail</a:t>
                      </a:r>
                      <a:endParaRPr lang="id-ID" sz="1600" b="0" i="0" u="none" strike="noStrike" dirty="0">
                        <a:solidFill>
                          <a:srgbClr val="FF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85725" marR="9525" marT="9525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47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985961" y="2498999"/>
            <a:ext cx="402684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b="1" dirty="0" smtClean="0"/>
              <a:t>CONTOH </a:t>
            </a:r>
            <a:r>
              <a:rPr lang="en-US" b="1" dirty="0" smtClean="0"/>
              <a:t>PERBAIKAN: 3 SUB KOMPONEN MENJADI 1 SUB KOMP.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-14807" y="-10530"/>
            <a:ext cx="462715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LANGKAH-LANGKAH </a:t>
            </a:r>
            <a:r>
              <a:rPr lang="en-US" sz="2400" dirty="0" smtClean="0"/>
              <a:t>PENYEDERHANAAN NOMENKLATUR</a:t>
            </a:r>
            <a:endParaRPr lang="id-ID" sz="24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76724" y="1153333"/>
            <a:ext cx="4461593" cy="20674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1600" b="1" dirty="0" smtClean="0"/>
              <a:t>KOMPONEN 051 PENYUSUNAN NSPK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fi-FI" sz="1600" i="1" dirty="0"/>
              <a:t>Penyusunan Struktur Data Base Inventarisasi dan Informasi Konservasi </a:t>
            </a:r>
            <a:r>
              <a:rPr lang="fi-FI" sz="1600" i="1" dirty="0" smtClean="0"/>
              <a:t>Alam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it-IT" sz="1600" i="1" dirty="0"/>
              <a:t>Pembuatan aplikasi data base Inventarisasi dan Informasi Konservasi </a:t>
            </a:r>
            <a:r>
              <a:rPr lang="it-IT" sz="1600" i="1" dirty="0" smtClean="0"/>
              <a:t>Alam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it-IT" sz="1600" i="1" dirty="0"/>
              <a:t>Uji coba aplikasi data base Inventarisasi dan IKA di 9 </a:t>
            </a:r>
            <a:r>
              <a:rPr lang="it-IT" sz="1600" i="1" dirty="0" smtClean="0"/>
              <a:t>lokasi</a:t>
            </a:r>
          </a:p>
        </p:txBody>
      </p:sp>
      <p:sp>
        <p:nvSpPr>
          <p:cNvPr id="6" name="Rectangle 5"/>
          <p:cNvSpPr/>
          <p:nvPr/>
        </p:nvSpPr>
        <p:spPr>
          <a:xfrm>
            <a:off x="-14807" y="3602081"/>
            <a:ext cx="4656165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PINDAH KE KOMPONEN YANG SESUAI</a:t>
            </a:r>
            <a:endParaRPr lang="en-US" b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-5263" y="5849640"/>
            <a:ext cx="9473807" cy="1008360"/>
            <a:chOff x="-5263" y="5849640"/>
            <a:chExt cx="9473807" cy="1008360"/>
          </a:xfrm>
        </p:grpSpPr>
        <p:pic>
          <p:nvPicPr>
            <p:cNvPr id="27" name="Picture 14" descr="H:\IMG_3866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DFF"/>
                </a:clrFrom>
                <a:clrTo>
                  <a:srgbClr val="FFFD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263" y="5849640"/>
              <a:ext cx="976863" cy="1008360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28" name="Parallelogram 27"/>
            <p:cNvSpPr/>
            <p:nvPr/>
          </p:nvSpPr>
          <p:spPr>
            <a:xfrm>
              <a:off x="827584" y="6727676"/>
              <a:ext cx="8424936" cy="130324"/>
            </a:xfrm>
            <a:prstGeom prst="parallelogram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Parallelogram 28"/>
            <p:cNvSpPr/>
            <p:nvPr/>
          </p:nvSpPr>
          <p:spPr>
            <a:xfrm>
              <a:off x="1547664" y="6464369"/>
              <a:ext cx="7920880" cy="263307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29491" y="6464369"/>
              <a:ext cx="17790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SETDITJEN KSDAE ©2016</a:t>
              </a:r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202901" y="3970159"/>
            <a:ext cx="4609245" cy="4644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1600" b="1" dirty="0" smtClean="0"/>
              <a:t>KOMPONEN 054 MEMBANGUN SISTEM IKA</a:t>
            </a:r>
            <a:endParaRPr lang="fi-FI" sz="1600" b="1" dirty="0"/>
          </a:p>
        </p:txBody>
      </p:sp>
      <p:sp>
        <p:nvSpPr>
          <p:cNvPr id="32" name="Rectangle 31"/>
          <p:cNvSpPr/>
          <p:nvPr/>
        </p:nvSpPr>
        <p:spPr>
          <a:xfrm>
            <a:off x="-14806" y="4818819"/>
            <a:ext cx="465616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b="1" dirty="0" smtClean="0"/>
              <a:t>GABUNGKAN SUB KOMPONEN YANG MENGHASILKAN OUTPUT SAMA</a:t>
            </a:r>
            <a:endParaRPr lang="en-US" b="1" dirty="0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00829" y="5434438"/>
            <a:ext cx="4411317" cy="6246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1600" i="1" dirty="0" smtClean="0"/>
              <a:t>Pembangunan Database </a:t>
            </a:r>
            <a:r>
              <a:rPr lang="en-US" sz="1600" i="1" dirty="0" err="1" smtClean="0"/>
              <a:t>Inventarisasi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dan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Informasi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Konservasi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Alam</a:t>
            </a:r>
            <a:endParaRPr lang="en-US" sz="1600" i="1" dirty="0" smtClean="0"/>
          </a:p>
        </p:txBody>
      </p:sp>
      <p:sp>
        <p:nvSpPr>
          <p:cNvPr id="34" name="Right Arrow 33"/>
          <p:cNvSpPr/>
          <p:nvPr/>
        </p:nvSpPr>
        <p:spPr>
          <a:xfrm rot="5400000">
            <a:off x="2156433" y="2821939"/>
            <a:ext cx="702177" cy="998974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5400000">
            <a:off x="2156433" y="4086321"/>
            <a:ext cx="702177" cy="998974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024582" y="103291"/>
            <a:ext cx="4119418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b="1" dirty="0" smtClean="0"/>
              <a:t>SEDERHANAKAN AKUN DAN DETIL</a:t>
            </a:r>
            <a:endParaRPr lang="en-US" b="1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403273" y="424619"/>
            <a:ext cx="3705231" cy="20347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 smtClean="0"/>
              <a:t>BATASI PENGGUNAAN BELANJA ATK (ALOKASIKAN DI TU SAJA), </a:t>
            </a:r>
            <a:r>
              <a:rPr lang="en-US" sz="1600" dirty="0" err="1" smtClean="0"/>
              <a:t>Kecuali</a:t>
            </a:r>
            <a:r>
              <a:rPr lang="en-US" sz="1600" dirty="0" smtClean="0"/>
              <a:t> ATK yang </a:t>
            </a:r>
            <a:r>
              <a:rPr lang="en-US" sz="1600" dirty="0" err="1" smtClean="0"/>
              <a:t>sangat</a:t>
            </a:r>
            <a:r>
              <a:rPr lang="en-US" sz="1600" dirty="0" smtClean="0"/>
              <a:t> </a:t>
            </a:r>
            <a:r>
              <a:rPr lang="en-US" sz="1600" dirty="0" err="1" smtClean="0"/>
              <a:t>teknis</a:t>
            </a:r>
            <a:r>
              <a:rPr lang="en-US" sz="1600" dirty="0" smtClean="0"/>
              <a:t>  (</a:t>
            </a:r>
            <a:r>
              <a:rPr lang="en-US" sz="1200" dirty="0" smtClean="0"/>
              <a:t>e.g.: </a:t>
            </a:r>
            <a:r>
              <a:rPr lang="en-US" sz="1200" dirty="0"/>
              <a:t>Toner Plotter, </a:t>
            </a:r>
            <a:r>
              <a:rPr lang="en-US" sz="1200" dirty="0" err="1"/>
              <a:t>Kertas</a:t>
            </a:r>
            <a:r>
              <a:rPr lang="en-US" sz="1200" dirty="0"/>
              <a:t> A0, </a:t>
            </a:r>
            <a:r>
              <a:rPr lang="en-US" sz="1200" dirty="0" err="1"/>
              <a:t>dll</a:t>
            </a:r>
            <a:r>
              <a:rPr lang="en-US" sz="1200" dirty="0"/>
              <a:t>.)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 smtClean="0"/>
              <a:t>BATASI PENGGUNAAN PAKET MEETING BERLEBIHAN (</a:t>
            </a:r>
            <a:r>
              <a:rPr lang="en-US" sz="1600" b="1" dirty="0" err="1" smtClean="0"/>
              <a:t>Hindari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menyewa</a:t>
            </a:r>
            <a:r>
              <a:rPr lang="en-US" sz="1600" b="1" dirty="0" smtClean="0"/>
              <a:t> EO </a:t>
            </a:r>
            <a:r>
              <a:rPr lang="en-US" sz="1600" b="1" dirty="0" err="1" smtClean="0"/>
              <a:t>untuk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mengadakan</a:t>
            </a:r>
            <a:r>
              <a:rPr lang="en-US" sz="1600" b="1" dirty="0" smtClean="0"/>
              <a:t> meeting/</a:t>
            </a:r>
            <a:r>
              <a:rPr lang="en-US" sz="1600" b="1" dirty="0" err="1" smtClean="0"/>
              <a:t>rapat</a:t>
            </a:r>
            <a:endParaRPr lang="en-US" sz="1600" b="1" dirty="0" smtClean="0"/>
          </a:p>
        </p:txBody>
      </p:sp>
      <p:sp>
        <p:nvSpPr>
          <p:cNvPr id="20" name="Right Arrow 19"/>
          <p:cNvSpPr/>
          <p:nvPr/>
        </p:nvSpPr>
        <p:spPr>
          <a:xfrm rot="5400000">
            <a:off x="8146541" y="2018150"/>
            <a:ext cx="702177" cy="998974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0" y="811032"/>
            <a:ext cx="3803862" cy="42417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smtClean="0"/>
              <a:t>CONTOH :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4849526" y="3162857"/>
            <a:ext cx="4192358" cy="327592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1900" b="1" dirty="0" smtClean="0"/>
              <a:t>KOMPONEN 054 MEMBANGUN SISTEM IKA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1900" b="1" i="1" dirty="0"/>
              <a:t>Pembangunan Database </a:t>
            </a:r>
            <a:r>
              <a:rPr lang="en-US" sz="1900" b="1" i="1" dirty="0" err="1"/>
              <a:t>Inventarisasi</a:t>
            </a:r>
            <a:r>
              <a:rPr lang="en-US" sz="1900" b="1" i="1" dirty="0"/>
              <a:t> </a:t>
            </a:r>
            <a:r>
              <a:rPr lang="en-US" sz="1900" b="1" i="1" dirty="0" err="1"/>
              <a:t>dan</a:t>
            </a:r>
            <a:r>
              <a:rPr lang="en-US" sz="1900" b="1" i="1" dirty="0"/>
              <a:t> </a:t>
            </a:r>
            <a:r>
              <a:rPr lang="en-US" sz="1900" b="1" i="1" dirty="0" err="1" smtClean="0"/>
              <a:t>Informasi</a:t>
            </a:r>
            <a:endParaRPr lang="it-IT" sz="1300" b="1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/>
              <a:t>521211 </a:t>
            </a:r>
            <a:r>
              <a:rPr lang="en-US" sz="1600" u="sng" dirty="0" err="1" smtClean="0"/>
              <a:t>Belanja</a:t>
            </a:r>
            <a:r>
              <a:rPr lang="en-US" sz="1600" u="sng" dirty="0" smtClean="0"/>
              <a:t> </a:t>
            </a:r>
            <a:r>
              <a:rPr lang="en-US" sz="1600" u="sng" dirty="0" err="1" smtClean="0"/>
              <a:t>Bahan</a:t>
            </a:r>
            <a:endParaRPr lang="en-US" sz="1600" u="sng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i="1" dirty="0" err="1" smtClean="0"/>
              <a:t>Alat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dan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Bahan</a:t>
            </a:r>
            <a:r>
              <a:rPr lang="en-US" sz="1600" i="1" dirty="0" smtClean="0"/>
              <a:t> 		           1.500.000,-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i="1" dirty="0" err="1" smtClean="0"/>
              <a:t>Konsumsi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Rapat</a:t>
            </a:r>
            <a:r>
              <a:rPr lang="en-US" sz="1600" i="1" dirty="0" smtClean="0"/>
              <a:t> (100 OH) 	           6.400.000,-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/>
              <a:t>524114 </a:t>
            </a:r>
            <a:r>
              <a:rPr lang="en-US" sz="1600" u="sng" dirty="0" err="1" smtClean="0"/>
              <a:t>Belanja</a:t>
            </a:r>
            <a:r>
              <a:rPr lang="en-US" sz="1600" u="sng" dirty="0" smtClean="0"/>
              <a:t> </a:t>
            </a:r>
            <a:r>
              <a:rPr lang="en-US" sz="1600" u="sng" dirty="0" err="1" smtClean="0"/>
              <a:t>Perjadin+Paket</a:t>
            </a:r>
            <a:r>
              <a:rPr lang="en-US" sz="1600" u="sng" dirty="0" smtClean="0"/>
              <a:t> Meeting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err="1" smtClean="0"/>
              <a:t>Rapat-rapat</a:t>
            </a:r>
            <a:r>
              <a:rPr lang="en-US" sz="1600" dirty="0" smtClean="0"/>
              <a:t>                                                  </a:t>
            </a:r>
            <a:r>
              <a:rPr lang="en-US" sz="1600" i="1" dirty="0" smtClean="0"/>
              <a:t>10.000.000</a:t>
            </a:r>
            <a:r>
              <a:rPr lang="en-US" sz="1600" dirty="0" smtClean="0"/>
              <a:t>,-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Workshop </a:t>
            </a:r>
            <a:r>
              <a:rPr lang="en-US" sz="1600" dirty="0" err="1" smtClean="0"/>
              <a:t>pelatihan</a:t>
            </a:r>
            <a:r>
              <a:rPr lang="en-US" sz="1600" dirty="0" smtClean="0"/>
              <a:t> </a:t>
            </a:r>
            <a:r>
              <a:rPr lang="en-US" sz="1600" dirty="0" err="1" smtClean="0"/>
              <a:t>pengisian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verifikasi</a:t>
            </a:r>
            <a:r>
              <a:rPr lang="en-US" sz="1600" dirty="0" smtClean="0"/>
              <a:t> database 	           </a:t>
            </a:r>
            <a:r>
              <a:rPr lang="en-US" sz="1600" i="1" dirty="0" smtClean="0"/>
              <a:t>                  100.000.000,-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/>
              <a:t>532111 </a:t>
            </a:r>
            <a:r>
              <a:rPr lang="en-US" sz="1600" dirty="0" err="1" smtClean="0"/>
              <a:t>Belanja</a:t>
            </a:r>
            <a:r>
              <a:rPr lang="en-US" sz="1600" dirty="0" smtClean="0"/>
              <a:t> Modal </a:t>
            </a:r>
            <a:r>
              <a:rPr lang="en-US" sz="1600" dirty="0" err="1" smtClean="0"/>
              <a:t>Peralatan</a:t>
            </a:r>
            <a:r>
              <a:rPr lang="en-US" sz="1600" dirty="0" smtClean="0"/>
              <a:t> &amp; </a:t>
            </a:r>
            <a:r>
              <a:rPr lang="en-US" sz="1600" dirty="0" err="1" smtClean="0"/>
              <a:t>Mesin</a:t>
            </a:r>
            <a:endParaRPr lang="en-US" sz="1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err="1" smtClean="0"/>
              <a:t>Aplikasi</a:t>
            </a:r>
            <a:r>
              <a:rPr lang="en-US" sz="1600" dirty="0" smtClean="0"/>
              <a:t> </a:t>
            </a:r>
            <a:r>
              <a:rPr lang="en-US" sz="1600" dirty="0" err="1" smtClean="0"/>
              <a:t>Sistem</a:t>
            </a:r>
            <a:r>
              <a:rPr lang="en-US" sz="1600" dirty="0" smtClean="0"/>
              <a:t> IIKA                                  </a:t>
            </a:r>
            <a:r>
              <a:rPr lang="en-US" sz="1600" i="1" dirty="0" smtClean="0"/>
              <a:t>300.000.000</a:t>
            </a:r>
            <a:r>
              <a:rPr lang="en-US" sz="1600" dirty="0" smtClean="0"/>
              <a:t>,-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Server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Komputer</a:t>
            </a:r>
            <a:r>
              <a:rPr lang="en-US" sz="1600" dirty="0" smtClean="0"/>
              <a:t> GIS	      </a:t>
            </a:r>
            <a:r>
              <a:rPr lang="en-US" sz="1600" i="1" dirty="0" smtClean="0"/>
              <a:t>200.000.000</a:t>
            </a:r>
            <a:r>
              <a:rPr lang="en-US" sz="1600" dirty="0" smtClean="0"/>
              <a:t>,-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 smtClean="0"/>
              <a:t>TOTAL 617.900.000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 smtClean="0"/>
              <a:t>EFISIENSI </a:t>
            </a:r>
            <a:r>
              <a:rPr lang="en-US" sz="1600" dirty="0" smtClean="0"/>
              <a:t>617.900.000 – 760.641.000 </a:t>
            </a:r>
            <a:r>
              <a:rPr lang="en-US" sz="1600" b="1" dirty="0" smtClean="0"/>
              <a:t>= 142.741.000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b="1" i="1" dirty="0" smtClean="0"/>
          </a:p>
        </p:txBody>
      </p:sp>
      <p:sp>
        <p:nvSpPr>
          <p:cNvPr id="4" name="Rectangle 3"/>
          <p:cNvSpPr/>
          <p:nvPr/>
        </p:nvSpPr>
        <p:spPr>
          <a:xfrm rot="16200000">
            <a:off x="-725104" y="2155631"/>
            <a:ext cx="18161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i="1" dirty="0" smtClean="0"/>
              <a:t>TOTAL 760.641.000,-</a:t>
            </a:r>
          </a:p>
        </p:txBody>
      </p:sp>
    </p:spTree>
    <p:extLst>
      <p:ext uri="{BB962C8B-B14F-4D97-AF65-F5344CB8AC3E}">
        <p14:creationId xmlns:p14="http://schemas.microsoft.com/office/powerpoint/2010/main" val="293777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5227782" y="3326711"/>
            <a:ext cx="382364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 smtClean="0"/>
              <a:t>TINGKATKAN PROPORSI BELANJA UTK MASYARAKAT</a:t>
            </a:r>
            <a:endParaRPr lang="en-US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643418" y="2433893"/>
            <a:ext cx="3388226" cy="8928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 smtClean="0"/>
              <a:t>NOMENKLATUR DISEDERHANAKAN: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i="1" dirty="0" smtClean="0"/>
              <a:t>BANTUAN PEMBANGKIT LISTRIK TENAGA MICROHYDRO 50KW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28106"/>
            <a:ext cx="508923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PENINGKATAN BELANJA YANG BERDAMPAK LANGSUNG KE MASYARAKAT</a:t>
            </a:r>
            <a:endParaRPr lang="id-ID" sz="24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44975" y="1987174"/>
            <a:ext cx="4844260" cy="36077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1600" b="1" dirty="0" smtClean="0"/>
              <a:t>IKK yang langsung berdampak pada masyarakat: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i-FI" sz="1600" dirty="0" smtClean="0"/>
              <a:t>Jumlah </a:t>
            </a:r>
            <a:r>
              <a:rPr lang="fi-FI" sz="1600" dirty="0"/>
              <a:t>desa di daerah penyangga kawasan konservasi yang dibina sebanyak 77 Desa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 err="1" smtClean="0"/>
              <a:t>Luas</a:t>
            </a:r>
            <a:r>
              <a:rPr lang="en-US" sz="1600" dirty="0" smtClean="0"/>
              <a:t> </a:t>
            </a:r>
            <a:r>
              <a:rPr lang="en-US" sz="1600" dirty="0" err="1"/>
              <a:t>Kawasan</a:t>
            </a:r>
            <a:r>
              <a:rPr lang="en-US" sz="1600" dirty="0"/>
              <a:t> </a:t>
            </a:r>
            <a:r>
              <a:rPr lang="en-US" sz="1600" dirty="0" err="1"/>
              <a:t>Hutan</a:t>
            </a:r>
            <a:r>
              <a:rPr lang="en-US" sz="1600" dirty="0"/>
              <a:t> </a:t>
            </a:r>
            <a:r>
              <a:rPr lang="en-US" sz="1600" dirty="0" err="1"/>
              <a:t>Konservasi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zona</a:t>
            </a:r>
            <a:r>
              <a:rPr lang="en-US" sz="1600" dirty="0"/>
              <a:t> </a:t>
            </a:r>
            <a:r>
              <a:rPr lang="en-US" sz="1600" dirty="0" err="1"/>
              <a:t>tradisional</a:t>
            </a:r>
            <a:r>
              <a:rPr lang="en-US" sz="1600" dirty="0"/>
              <a:t> yang </a:t>
            </a:r>
            <a:r>
              <a:rPr lang="en-US" sz="1600" dirty="0" err="1"/>
              <a:t>dikelola</a:t>
            </a:r>
            <a:r>
              <a:rPr lang="en-US" sz="1600" dirty="0"/>
              <a:t> </a:t>
            </a:r>
            <a:r>
              <a:rPr lang="en-US" sz="1600" dirty="0" err="1"/>
              <a:t>melalui</a:t>
            </a:r>
            <a:r>
              <a:rPr lang="en-US" sz="1600" dirty="0"/>
              <a:t> </a:t>
            </a:r>
            <a:r>
              <a:rPr lang="en-US" sz="1600" dirty="0" err="1"/>
              <a:t>kemitraan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masyarakat</a:t>
            </a:r>
            <a:r>
              <a:rPr lang="en-US" sz="1600" dirty="0"/>
              <a:t> </a:t>
            </a:r>
            <a:r>
              <a:rPr lang="en-US" sz="1600" dirty="0" err="1"/>
              <a:t>seluas</a:t>
            </a:r>
            <a:r>
              <a:rPr lang="en-US" sz="1600" dirty="0"/>
              <a:t> 100.000 Ha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 </a:t>
            </a:r>
            <a:r>
              <a:rPr lang="en-US" sz="1600" dirty="0" err="1"/>
              <a:t>Jumlah</a:t>
            </a:r>
            <a:r>
              <a:rPr lang="en-US" sz="1600" dirty="0"/>
              <a:t> </a:t>
            </a:r>
            <a:r>
              <a:rPr lang="en-US" sz="1600" dirty="0" err="1"/>
              <a:t>pemanfaatan</a:t>
            </a:r>
            <a:r>
              <a:rPr lang="en-US" sz="1600" dirty="0"/>
              <a:t> </a:t>
            </a:r>
            <a:r>
              <a:rPr lang="en-US" sz="1600" dirty="0" err="1"/>
              <a:t>energi</a:t>
            </a:r>
            <a:r>
              <a:rPr lang="en-US" sz="1600" dirty="0"/>
              <a:t> air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kawasan</a:t>
            </a:r>
            <a:r>
              <a:rPr lang="en-US" sz="1600" dirty="0"/>
              <a:t> </a:t>
            </a:r>
            <a:r>
              <a:rPr lang="en-US" sz="1600" dirty="0" err="1"/>
              <a:t>konservasi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keperluan</a:t>
            </a:r>
            <a:r>
              <a:rPr lang="en-US" sz="1600" dirty="0"/>
              <a:t> mini/micro hydro power plant </a:t>
            </a:r>
            <a:r>
              <a:rPr lang="en-US" sz="1600" dirty="0" err="1"/>
              <a:t>bertambah</a:t>
            </a:r>
            <a:r>
              <a:rPr lang="en-US" sz="1600" dirty="0"/>
              <a:t> </a:t>
            </a:r>
            <a:r>
              <a:rPr lang="en-US" sz="1600" dirty="0" err="1"/>
              <a:t>sebanyak</a:t>
            </a:r>
            <a:r>
              <a:rPr lang="en-US" sz="1600" dirty="0"/>
              <a:t> minimal 50 unit </a:t>
            </a:r>
            <a:endParaRPr lang="en-US" sz="1600" dirty="0" smtClean="0"/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 </a:t>
            </a:r>
            <a:r>
              <a:rPr lang="en-US" sz="1600" dirty="0" err="1"/>
              <a:t>Jumlah</a:t>
            </a:r>
            <a:r>
              <a:rPr lang="en-US" sz="1600" dirty="0"/>
              <a:t> Kader </a:t>
            </a:r>
            <a:r>
              <a:rPr lang="en-US" sz="1600" dirty="0" err="1"/>
              <a:t>Konservasi</a:t>
            </a:r>
            <a:r>
              <a:rPr lang="en-US" sz="1600" dirty="0"/>
              <a:t> (KK), </a:t>
            </a:r>
            <a:r>
              <a:rPr lang="en-US" sz="1600" dirty="0" err="1"/>
              <a:t>Kelompok</a:t>
            </a:r>
            <a:r>
              <a:rPr lang="en-US" sz="1600" dirty="0"/>
              <a:t> </a:t>
            </a:r>
            <a:r>
              <a:rPr lang="en-US" sz="1600" dirty="0" err="1"/>
              <a:t>Pecinta</a:t>
            </a:r>
            <a:r>
              <a:rPr lang="en-US" sz="1600" dirty="0"/>
              <a:t> </a:t>
            </a:r>
            <a:r>
              <a:rPr lang="en-US" sz="1600" dirty="0" err="1"/>
              <a:t>Alam</a:t>
            </a:r>
            <a:r>
              <a:rPr lang="en-US" sz="1600" dirty="0"/>
              <a:t> (KPA), </a:t>
            </a:r>
            <a:r>
              <a:rPr lang="en-US" sz="1600" dirty="0" err="1"/>
              <a:t>Kelompok</a:t>
            </a:r>
            <a:r>
              <a:rPr lang="en-US" sz="1600" dirty="0"/>
              <a:t> </a:t>
            </a:r>
            <a:r>
              <a:rPr lang="en-US" sz="1600" dirty="0" err="1"/>
              <a:t>Swadaya</a:t>
            </a:r>
            <a:r>
              <a:rPr lang="en-US" sz="1600" dirty="0"/>
              <a:t> </a:t>
            </a:r>
            <a:r>
              <a:rPr lang="en-US" sz="1600" dirty="0" err="1"/>
              <a:t>Masyarakat</a:t>
            </a:r>
            <a:r>
              <a:rPr lang="en-US" sz="1600" dirty="0"/>
              <a:t>/ </a:t>
            </a:r>
            <a:r>
              <a:rPr lang="en-US" sz="1600" dirty="0" err="1"/>
              <a:t>Kelompok</a:t>
            </a:r>
            <a:r>
              <a:rPr lang="en-US" sz="1600" dirty="0"/>
              <a:t> </a:t>
            </a:r>
            <a:r>
              <a:rPr lang="en-US" sz="1600" dirty="0" err="1"/>
              <a:t>Profesi</a:t>
            </a:r>
            <a:r>
              <a:rPr lang="en-US" sz="1600" dirty="0"/>
              <a:t> (KSM/KP) yang </a:t>
            </a:r>
            <a:r>
              <a:rPr lang="en-US" sz="1600" dirty="0" err="1"/>
              <a:t>berstatus</a:t>
            </a:r>
            <a:r>
              <a:rPr lang="en-US" sz="1600" dirty="0"/>
              <a:t> </a:t>
            </a:r>
            <a:r>
              <a:rPr lang="en-US" sz="1600" dirty="0" err="1"/>
              <a:t>aktif</a:t>
            </a:r>
            <a:r>
              <a:rPr lang="en-US" sz="1600" dirty="0"/>
              <a:t> </a:t>
            </a:r>
            <a:r>
              <a:rPr lang="en-US" sz="1600" dirty="0" err="1"/>
              <a:t>sebanyak</a:t>
            </a:r>
            <a:r>
              <a:rPr lang="en-US" sz="1600" dirty="0"/>
              <a:t> 6.000 </a:t>
            </a:r>
            <a:r>
              <a:rPr lang="en-US" sz="1600" dirty="0" smtClean="0"/>
              <a:t>Orang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821690" y="1629562"/>
            <a:ext cx="702177" cy="998974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227782" y="442730"/>
            <a:ext cx="3803862" cy="42417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smtClean="0"/>
              <a:t>LANGKAH-LANGKAH:</a:t>
            </a:r>
          </a:p>
        </p:txBody>
      </p:sp>
      <p:sp>
        <p:nvSpPr>
          <p:cNvPr id="6" name="Rectangle 5"/>
          <p:cNvSpPr/>
          <p:nvPr/>
        </p:nvSpPr>
        <p:spPr>
          <a:xfrm>
            <a:off x="5227783" y="866899"/>
            <a:ext cx="3823642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SEDERHANAKAN NOMENKLATUR</a:t>
            </a:r>
            <a:endParaRPr lang="en-US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643418" y="1236231"/>
            <a:ext cx="3388226" cy="9066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 smtClean="0"/>
              <a:t>CONTOH NOMENKLATUR LAMA: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PENINGKATAN KAPASITAS KELOMPOK MASYARAKAT</a:t>
            </a:r>
            <a:endParaRPr lang="en-US" sz="1600" b="1" dirty="0" smtClean="0"/>
          </a:p>
        </p:txBody>
      </p:sp>
      <p:sp>
        <p:nvSpPr>
          <p:cNvPr id="20" name="Right Arrow 19"/>
          <p:cNvSpPr/>
          <p:nvPr/>
        </p:nvSpPr>
        <p:spPr>
          <a:xfrm rot="5400000">
            <a:off x="6788515" y="1667721"/>
            <a:ext cx="702177" cy="998974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5643418" y="3942330"/>
            <a:ext cx="3388226" cy="8928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 err="1" smtClean="0"/>
              <a:t>Gunakan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Akun</a:t>
            </a:r>
            <a:r>
              <a:rPr lang="en-US" sz="1600" b="1" dirty="0" smtClean="0"/>
              <a:t> 526 (</a:t>
            </a:r>
            <a:r>
              <a:rPr lang="en-US" sz="1600" b="1" dirty="0" err="1"/>
              <a:t>Belanja</a:t>
            </a:r>
            <a:r>
              <a:rPr lang="en-US" sz="1600" b="1" dirty="0"/>
              <a:t> </a:t>
            </a:r>
            <a:r>
              <a:rPr lang="en-US" sz="1600" b="1" dirty="0" err="1"/>
              <a:t>Barang</a:t>
            </a:r>
            <a:r>
              <a:rPr lang="en-US" sz="1600" b="1" dirty="0"/>
              <a:t> </a:t>
            </a:r>
            <a:r>
              <a:rPr lang="en-US" sz="1600" b="1" dirty="0" err="1" smtClean="0"/>
              <a:t>Untuk</a:t>
            </a:r>
            <a:r>
              <a:rPr lang="en-US" sz="1600" b="1" dirty="0" smtClean="0"/>
              <a:t> </a:t>
            </a:r>
            <a:r>
              <a:rPr lang="en-US" sz="1600" b="1" dirty="0" err="1"/>
              <a:t>Diserahkan</a:t>
            </a:r>
            <a:r>
              <a:rPr lang="en-US" sz="1600" b="1" dirty="0"/>
              <a:t> </a:t>
            </a:r>
            <a:r>
              <a:rPr lang="en-US" sz="1600" b="1" dirty="0" err="1"/>
              <a:t>kepada</a:t>
            </a:r>
            <a:r>
              <a:rPr lang="en-US" sz="1600" b="1" dirty="0"/>
              <a:t> </a:t>
            </a:r>
            <a:r>
              <a:rPr lang="en-US" sz="1600" b="1" dirty="0" err="1"/>
              <a:t>Masyarakat</a:t>
            </a:r>
            <a:r>
              <a:rPr lang="en-US" sz="1600" b="1" dirty="0"/>
              <a:t>/</a:t>
            </a:r>
            <a:r>
              <a:rPr lang="en-US" sz="1600" b="1" dirty="0" err="1"/>
              <a:t>Pemda</a:t>
            </a:r>
            <a:r>
              <a:rPr lang="en-US" sz="1600" b="1" dirty="0" smtClean="0"/>
              <a:t>) 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5663198" y="5184224"/>
            <a:ext cx="3388226" cy="9362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 smtClean="0"/>
              <a:t>CONTOH: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 smtClean="0"/>
              <a:t>526115</a:t>
            </a:r>
            <a:r>
              <a:rPr lang="en-US" sz="1600" dirty="0" smtClean="0"/>
              <a:t> </a:t>
            </a:r>
            <a:r>
              <a:rPr lang="en-US" sz="1600" dirty="0"/>
              <a:t>(</a:t>
            </a:r>
            <a:r>
              <a:rPr lang="en-US" sz="1600" dirty="0" err="1"/>
              <a:t>Belanja</a:t>
            </a:r>
            <a:r>
              <a:rPr lang="en-US" sz="1600" dirty="0"/>
              <a:t> </a:t>
            </a:r>
            <a:r>
              <a:rPr lang="en-US" sz="1600" dirty="0" err="1"/>
              <a:t>Barang</a:t>
            </a:r>
            <a:r>
              <a:rPr lang="en-US" sz="1600" dirty="0"/>
              <a:t> </a:t>
            </a:r>
            <a:r>
              <a:rPr lang="en-US" sz="1600" dirty="0" err="1"/>
              <a:t>Fisik</a:t>
            </a:r>
            <a:r>
              <a:rPr lang="en-US" sz="1600" dirty="0"/>
              <a:t> </a:t>
            </a:r>
            <a:r>
              <a:rPr lang="en-US" sz="1600" dirty="0" err="1"/>
              <a:t>Lainnya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Diserahkan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Masyarakat</a:t>
            </a:r>
            <a:r>
              <a:rPr lang="en-US" sz="1600" dirty="0"/>
              <a:t>/</a:t>
            </a:r>
            <a:r>
              <a:rPr lang="en-US" sz="1600" dirty="0" err="1"/>
              <a:t>Pemda</a:t>
            </a:r>
            <a:r>
              <a:rPr lang="en-US" sz="1600" b="1" dirty="0"/>
              <a:t>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 smtClean="0"/>
              <a:t>Pembangunan PLTMH 1 unit 50KW</a:t>
            </a:r>
          </a:p>
        </p:txBody>
      </p:sp>
      <p:sp>
        <p:nvSpPr>
          <p:cNvPr id="25" name="Right Arrow 24"/>
          <p:cNvSpPr/>
          <p:nvPr/>
        </p:nvSpPr>
        <p:spPr>
          <a:xfrm rot="5400000">
            <a:off x="6827386" y="4624498"/>
            <a:ext cx="702177" cy="998974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-5263" y="5849640"/>
            <a:ext cx="9473807" cy="1008360"/>
            <a:chOff x="-5263" y="5849640"/>
            <a:chExt cx="9473807" cy="1008360"/>
          </a:xfrm>
        </p:grpSpPr>
        <p:pic>
          <p:nvPicPr>
            <p:cNvPr id="27" name="Picture 14" descr="H:\IMG_3866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DFF"/>
                </a:clrFrom>
                <a:clrTo>
                  <a:srgbClr val="FFFD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263" y="5849640"/>
              <a:ext cx="976863" cy="1008360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28" name="Parallelogram 27"/>
            <p:cNvSpPr/>
            <p:nvPr/>
          </p:nvSpPr>
          <p:spPr>
            <a:xfrm>
              <a:off x="827584" y="6727676"/>
              <a:ext cx="8424936" cy="130324"/>
            </a:xfrm>
            <a:prstGeom prst="parallelogram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Parallelogram 28"/>
            <p:cNvSpPr/>
            <p:nvPr/>
          </p:nvSpPr>
          <p:spPr>
            <a:xfrm>
              <a:off x="1547664" y="6464369"/>
              <a:ext cx="7920880" cy="263307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29491" y="6464369"/>
              <a:ext cx="17790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SETDITJEN KSDAE ©2016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85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692150"/>
            <a:ext cx="8004175" cy="5545138"/>
          </a:xfrm>
        </p:spPr>
        <p:txBody>
          <a:bodyPr rtlCol="0">
            <a:noAutofit/>
          </a:bodyPr>
          <a:lstStyle/>
          <a:p>
            <a:pPr marL="355600" indent="-35560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	</a:t>
            </a:r>
            <a:r>
              <a:rPr lang="id-ID" sz="2800" b="1" dirty="0" smtClean="0">
                <a:solidFill>
                  <a:schemeClr val="tx1"/>
                </a:solidFill>
              </a:rPr>
              <a:t>Mengingatkan kembali kepada para </a:t>
            </a:r>
            <a:r>
              <a:rPr lang="en-US" sz="2800" b="1" dirty="0" err="1" smtClean="0">
                <a:solidFill>
                  <a:schemeClr val="tx1"/>
                </a:solidFill>
              </a:rPr>
              <a:t>Kepala</a:t>
            </a:r>
            <a:r>
              <a:rPr lang="en-US" sz="2800" b="1" dirty="0" smtClean="0">
                <a:solidFill>
                  <a:schemeClr val="tx1"/>
                </a:solidFill>
              </a:rPr>
              <a:t> UPT </a:t>
            </a:r>
            <a:r>
              <a:rPr lang="id-ID" sz="2800" b="1" dirty="0" smtClean="0">
                <a:solidFill>
                  <a:schemeClr val="tx1"/>
                </a:solidFill>
              </a:rPr>
              <a:t>untuk menyelesaikan :</a:t>
            </a:r>
          </a:p>
          <a:p>
            <a:pPr marL="622300" indent="-266700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tabLst>
                <a:tab pos="812800" algn="l"/>
              </a:tabLst>
              <a:defRPr/>
            </a:pPr>
            <a:r>
              <a:rPr lang="id-ID" sz="2400" dirty="0" smtClean="0">
                <a:solidFill>
                  <a:schemeClr val="tx1"/>
                </a:solidFill>
              </a:rPr>
              <a:t>PK </a:t>
            </a:r>
            <a:r>
              <a:rPr lang="en-US" sz="2400" dirty="0" err="1" smtClean="0">
                <a:solidFill>
                  <a:schemeClr val="tx1"/>
                </a:solidFill>
              </a:rPr>
              <a:t>tahun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id-ID" sz="2400" dirty="0" smtClean="0">
                <a:solidFill>
                  <a:schemeClr val="tx1"/>
                </a:solidFill>
              </a:rPr>
              <a:t>2016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 smtClean="0">
                <a:solidFill>
                  <a:schemeClr val="tx1"/>
                </a:solidFill>
              </a:rPr>
              <a:t> 2015 yang </a:t>
            </a:r>
            <a:r>
              <a:rPr lang="en-US" sz="2400" dirty="0" err="1" smtClean="0">
                <a:solidFill>
                  <a:schemeClr val="tx1"/>
                </a:solidFill>
              </a:rPr>
              <a:t>belum</a:t>
            </a:r>
            <a:endParaRPr lang="id-ID" sz="2400" dirty="0" smtClean="0">
              <a:solidFill>
                <a:schemeClr val="tx1"/>
              </a:solidFill>
            </a:endParaRPr>
          </a:p>
          <a:p>
            <a:pPr marL="622300" indent="-266700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tabLst>
                <a:tab pos="812800" algn="l"/>
              </a:tabLst>
              <a:defRPr/>
            </a:pPr>
            <a:r>
              <a:rPr lang="id-ID" sz="2400" dirty="0" smtClean="0">
                <a:solidFill>
                  <a:schemeClr val="tx1"/>
                </a:solidFill>
              </a:rPr>
              <a:t>SKP tahun 2015 dan 2016</a:t>
            </a:r>
          </a:p>
          <a:p>
            <a:pPr marL="622300" indent="-266700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tabLst>
                <a:tab pos="812800" algn="l"/>
              </a:tabLst>
              <a:defRPr/>
            </a:pPr>
            <a:r>
              <a:rPr lang="id-ID" sz="2400" dirty="0" smtClean="0">
                <a:solidFill>
                  <a:schemeClr val="tx1"/>
                </a:solidFill>
              </a:rPr>
              <a:t>Renstra </a:t>
            </a:r>
            <a:r>
              <a:rPr lang="en-US" sz="2400" dirty="0" smtClean="0">
                <a:solidFill>
                  <a:schemeClr val="tx1"/>
                </a:solidFill>
              </a:rPr>
              <a:t>UPT </a:t>
            </a:r>
            <a:r>
              <a:rPr lang="id-ID" sz="2400" dirty="0" smtClean="0">
                <a:solidFill>
                  <a:schemeClr val="tx1"/>
                </a:solidFill>
              </a:rPr>
              <a:t>tertanggal maksimal 30 Nov. 2015</a:t>
            </a:r>
          </a:p>
          <a:p>
            <a:pPr marL="622300" indent="-266700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tabLst>
                <a:tab pos="812800" algn="l"/>
              </a:tabLst>
              <a:defRPr/>
            </a:pPr>
            <a:r>
              <a:rPr lang="id-ID" sz="2400" dirty="0" smtClean="0">
                <a:solidFill>
                  <a:schemeClr val="tx1"/>
                </a:solidFill>
              </a:rPr>
              <a:t>Renja </a:t>
            </a:r>
            <a:r>
              <a:rPr lang="en-US" sz="2400" dirty="0" smtClean="0">
                <a:solidFill>
                  <a:schemeClr val="tx1"/>
                </a:solidFill>
              </a:rPr>
              <a:t>UPT </a:t>
            </a:r>
            <a:r>
              <a:rPr lang="id-ID" sz="2400" dirty="0" smtClean="0">
                <a:solidFill>
                  <a:schemeClr val="tx1"/>
                </a:solidFill>
              </a:rPr>
              <a:t>tahun 2015 dan 2016</a:t>
            </a:r>
          </a:p>
          <a:p>
            <a:pPr marL="622300" indent="-266700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tabLst>
                <a:tab pos="812800" algn="l"/>
              </a:tabLst>
              <a:defRPr/>
            </a:pPr>
            <a:r>
              <a:rPr lang="id-ID" sz="2400" dirty="0" smtClean="0">
                <a:solidFill>
                  <a:schemeClr val="tx1"/>
                </a:solidFill>
              </a:rPr>
              <a:t>Laporan Kinerja</a:t>
            </a:r>
            <a:r>
              <a:rPr lang="en-US" sz="2400" dirty="0" smtClean="0">
                <a:solidFill>
                  <a:schemeClr val="tx1"/>
                </a:solidFill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</a:rPr>
              <a:t>dahulu</a:t>
            </a:r>
            <a:r>
              <a:rPr lang="en-US" sz="2400" dirty="0" smtClean="0">
                <a:solidFill>
                  <a:schemeClr val="tx1"/>
                </a:solidFill>
              </a:rPr>
              <a:t>: LAKIP) </a:t>
            </a:r>
            <a:r>
              <a:rPr lang="id-ID" sz="2400" dirty="0" smtClean="0">
                <a:solidFill>
                  <a:schemeClr val="tx1"/>
                </a:solidFill>
              </a:rPr>
              <a:t>dan Laptah tahun 2015 selambatnya tanggal 29 Jan. 2016</a:t>
            </a:r>
          </a:p>
          <a:p>
            <a:pPr marL="622300" indent="-266700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tabLst>
                <a:tab pos="812800" algn="l"/>
              </a:tabLst>
              <a:defRPr/>
            </a:pP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Segera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Selesaikan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Pagu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Minus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yg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masih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ada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pada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Satker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</a:p>
          <a:p>
            <a:pPr lvl="2">
              <a:spcAft>
                <a:spcPts val="600"/>
              </a:spcAft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KSDA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Sumut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KSDA NTB, KSDA NTT</a:t>
            </a:r>
          </a:p>
          <a:p>
            <a:pPr lvl="2">
              <a:spcAft>
                <a:spcPts val="600"/>
              </a:spcAft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TN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Tesso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Nilo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TN Lore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Lindu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TN Alas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Purwo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TN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Wasur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TN.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G.Rinjani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22300" indent="-266700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tabLst>
                <a:tab pos="812800" algn="l"/>
              </a:tabLst>
              <a:defRPr/>
            </a:pPr>
            <a:endParaRPr lang="id-ID" sz="1800" dirty="0" smtClean="0">
              <a:solidFill>
                <a:schemeClr val="tx1"/>
              </a:solidFill>
            </a:endParaRPr>
          </a:p>
        </p:txBody>
      </p:sp>
      <p:pic>
        <p:nvPicPr>
          <p:cNvPr id="4" name="Picture 14" descr="H:\IMG_386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3" y="5849640"/>
            <a:ext cx="976863" cy="100836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Parallelogram 4"/>
          <p:cNvSpPr/>
          <p:nvPr/>
        </p:nvSpPr>
        <p:spPr>
          <a:xfrm>
            <a:off x="827584" y="6727676"/>
            <a:ext cx="8424936" cy="130324"/>
          </a:xfrm>
          <a:prstGeom prst="parallelogram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>
            <a:off x="1547664" y="6464369"/>
            <a:ext cx="7920880" cy="263307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29491" y="6464369"/>
            <a:ext cx="1779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SETDITJEN KSDAE ©2016</a:t>
            </a:r>
          </a:p>
        </p:txBody>
      </p:sp>
    </p:spTree>
    <p:extLst>
      <p:ext uri="{BB962C8B-B14F-4D97-AF65-F5344CB8AC3E}">
        <p14:creationId xmlns:p14="http://schemas.microsoft.com/office/powerpoint/2010/main" val="309906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16833"/>
            <a:ext cx="9144000" cy="1683618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fi-FI" sz="2800" b="1" dirty="0"/>
              <a:t>PENYELESAIAN PELAKSANAAN  ANGGARAN  2015</a:t>
            </a:r>
            <a:br>
              <a:rPr lang="fi-FI" sz="2800" b="1" dirty="0"/>
            </a:br>
            <a:r>
              <a:rPr lang="fi-FI" sz="2800" b="1" dirty="0"/>
              <a:t>&amp; </a:t>
            </a:r>
            <a:br>
              <a:rPr lang="fi-FI" sz="2800" b="1" dirty="0"/>
            </a:br>
            <a:r>
              <a:rPr lang="fi-FI" sz="2800" b="1" dirty="0"/>
              <a:t>PERSIAPAN PELAKSANAAN </a:t>
            </a:r>
            <a:r>
              <a:rPr lang="fi-FI" sz="2800" b="1" dirty="0" smtClean="0"/>
              <a:t>ANGGARAN </a:t>
            </a:r>
            <a:r>
              <a:rPr lang="fi-FI" sz="2800" b="1" dirty="0"/>
              <a:t>2016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4581128"/>
            <a:ext cx="9144000" cy="913656"/>
          </a:xfrm>
        </p:spPr>
        <p:txBody>
          <a:bodyPr>
            <a:normAutofit/>
          </a:bodyPr>
          <a:lstStyle/>
          <a:p>
            <a:r>
              <a:rPr lang="en-US" sz="1400" b="1" dirty="0" smtClean="0"/>
              <a:t>ADMINISTRASI DAN KEUANGAN</a:t>
            </a:r>
            <a:endParaRPr lang="en-US" sz="1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713" y="241217"/>
            <a:ext cx="1072573" cy="107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4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TOP 10 REALISASI 2015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SESUAI DENGAN SPAN (SP2D) 12 JAN 2015</a:t>
            </a:r>
            <a:endParaRPr lang="en-US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994083"/>
              </p:ext>
            </p:extLst>
          </p:nvPr>
        </p:nvGraphicFramePr>
        <p:xfrm>
          <a:off x="179513" y="1772813"/>
          <a:ext cx="8712966" cy="4786196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4032447"/>
                <a:gridCol w="1440160"/>
                <a:gridCol w="1393904"/>
                <a:gridCol w="1096333"/>
                <a:gridCol w="750122"/>
              </a:tblGrid>
              <a:tr h="2851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Satker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Pagu Total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Realisasi Total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Sisa Total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%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ctr"/>
                </a:tc>
              </a:tr>
              <a:tr h="21888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1" u="none" strike="noStrike" dirty="0" smtClean="0">
                          <a:effectLst/>
                        </a:rPr>
                        <a:t>1.</a:t>
                      </a:r>
                      <a:r>
                        <a:rPr lang="fi-FI" sz="1400" b="1" u="none" strike="noStrike" baseline="0" dirty="0" smtClean="0">
                          <a:effectLst/>
                        </a:rPr>
                        <a:t> </a:t>
                      </a:r>
                      <a:r>
                        <a:rPr lang="fi-FI" sz="1400" b="1" u="none" strike="noStrike" dirty="0" smtClean="0">
                          <a:effectLst/>
                        </a:rPr>
                        <a:t>BALAI TN </a:t>
                      </a:r>
                      <a:r>
                        <a:rPr lang="fi-FI" sz="1400" b="1" u="none" strike="noStrike" dirty="0">
                          <a:effectLst/>
                        </a:rPr>
                        <a:t>UJUNG KULON 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       </a:t>
                      </a:r>
                      <a:r>
                        <a:rPr lang="en-US" sz="1400" u="none" strike="noStrike" dirty="0" smtClean="0">
                          <a:effectLst/>
                        </a:rPr>
                        <a:t> 19,185,554,000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     18,942,740,763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         242,813,237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       98.73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b"/>
                </a:tc>
              </a:tr>
              <a:tr h="4521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smtClean="0">
                          <a:effectLst/>
                        </a:rPr>
                        <a:t>2. BALAI </a:t>
                      </a:r>
                      <a:r>
                        <a:rPr lang="en-US" sz="1400" b="1" u="none" strike="noStrike" dirty="0">
                          <a:effectLst/>
                        </a:rPr>
                        <a:t>BESAR </a:t>
                      </a:r>
                      <a:r>
                        <a:rPr lang="en-US" sz="1400" b="1" u="none" strike="noStrike" dirty="0" smtClean="0">
                          <a:effectLst/>
                        </a:rPr>
                        <a:t>TN </a:t>
                      </a:r>
                      <a:r>
                        <a:rPr lang="en-US" sz="1400" b="1" u="none" strike="noStrike" dirty="0">
                          <a:effectLst/>
                        </a:rPr>
                        <a:t>KERINCI SEBLAT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        27,242,532,000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     26,579,423,321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         663,108,679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       97.57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b"/>
                </a:tc>
              </a:tr>
              <a:tr h="4521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 smtClean="0">
                          <a:effectLst/>
                        </a:rPr>
                        <a:t>3. BALAI TN </a:t>
                      </a:r>
                      <a:r>
                        <a:rPr lang="pt-BR" sz="1400" b="1" u="none" strike="noStrike" dirty="0">
                          <a:effectLst/>
                        </a:rPr>
                        <a:t>MANUPEU-TANADARU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        10,423,604,000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     10,151,167,389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         272,436,611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       97.39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b"/>
                </a:tc>
              </a:tr>
              <a:tr h="4521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smtClean="0">
                          <a:effectLst/>
                        </a:rPr>
                        <a:t>4. </a:t>
                      </a:r>
                      <a:r>
                        <a:rPr lang="pl-PL" sz="1400" b="1" u="none" strike="noStrike" dirty="0" smtClean="0">
                          <a:effectLst/>
                        </a:rPr>
                        <a:t>BALAI TN </a:t>
                      </a:r>
                      <a:r>
                        <a:rPr lang="pl-PL" sz="1400" b="1" u="none" strike="noStrike" dirty="0">
                          <a:effectLst/>
                        </a:rPr>
                        <a:t>BOGANI NANI WARTABONE 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        19,590,658,000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     19,043,266,454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         547,391,546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       97.21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b"/>
                </a:tc>
              </a:tr>
              <a:tr h="4521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smtClean="0">
                          <a:effectLst/>
                        </a:rPr>
                        <a:t>5. BALAI TN </a:t>
                      </a:r>
                      <a:r>
                        <a:rPr lang="en-US" sz="1400" b="1" u="none" strike="noStrike" dirty="0">
                          <a:effectLst/>
                        </a:rPr>
                        <a:t>RAWA AOPA WATUMOHAI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        17,151,999,000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     16,577,397,773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         574,601,227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       96.65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b"/>
                </a:tc>
              </a:tr>
              <a:tr h="4521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smtClean="0">
                          <a:effectLst/>
                        </a:rPr>
                        <a:t>6. BALAI </a:t>
                      </a:r>
                      <a:r>
                        <a:rPr lang="en-US" sz="1400" b="1" u="none" strike="noStrike" dirty="0">
                          <a:effectLst/>
                        </a:rPr>
                        <a:t>BESAR </a:t>
                      </a:r>
                      <a:r>
                        <a:rPr lang="en-US" sz="1400" b="1" u="none" strike="noStrike" dirty="0" smtClean="0">
                          <a:effectLst/>
                        </a:rPr>
                        <a:t>TN </a:t>
                      </a:r>
                      <a:r>
                        <a:rPr lang="en-US" sz="1400" b="1" u="none" strike="noStrike" dirty="0">
                          <a:effectLst/>
                        </a:rPr>
                        <a:t>GUNUNG GEDE PANGRANGO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        27,163,856,000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     26,177,316,466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         986,539,534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       96.37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b"/>
                </a:tc>
              </a:tr>
              <a:tr h="4521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smtClean="0">
                          <a:effectLst/>
                        </a:rPr>
                        <a:t>7. BALAI KSDA BENGKULU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        19,480,475,000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     18,762,951,908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         717,523,092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       96.32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b"/>
                </a:tc>
              </a:tr>
              <a:tr h="4521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smtClean="0">
                          <a:effectLst/>
                        </a:rPr>
                        <a:t>8. BALAI TN </a:t>
                      </a:r>
                      <a:r>
                        <a:rPr lang="en-US" sz="1400" b="1" u="none" strike="noStrike" dirty="0">
                          <a:effectLst/>
                        </a:rPr>
                        <a:t>GUNUNG HALIMUN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        19,660,814,000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     18,933,100,358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         727,713,642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       96.30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b"/>
                </a:tc>
              </a:tr>
              <a:tr h="4521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smtClean="0">
                          <a:effectLst/>
                        </a:rPr>
                        <a:t>9. BALAI </a:t>
                      </a:r>
                      <a:r>
                        <a:rPr lang="en-US" sz="1400" b="1" u="none" strike="noStrike" dirty="0">
                          <a:effectLst/>
                        </a:rPr>
                        <a:t>BESAR </a:t>
                      </a:r>
                      <a:r>
                        <a:rPr lang="en-US" sz="1400" b="1" u="none" strike="noStrike" dirty="0" smtClean="0">
                          <a:effectLst/>
                        </a:rPr>
                        <a:t>TN </a:t>
                      </a:r>
                      <a:r>
                        <a:rPr lang="en-US" sz="1400" b="1" u="none" strike="noStrike" dirty="0">
                          <a:effectLst/>
                        </a:rPr>
                        <a:t>BUKIT BARISAN SELATAN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        21,194,780,000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     20,407,426,409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         787,353,591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       96.29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b"/>
                </a:tc>
              </a:tr>
              <a:tr h="4521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smtClean="0">
                          <a:effectLst/>
                        </a:rPr>
                        <a:t>10. BALAI </a:t>
                      </a:r>
                      <a:r>
                        <a:rPr lang="en-US" sz="1400" b="1" u="none" strike="noStrike" dirty="0">
                          <a:effectLst/>
                        </a:rPr>
                        <a:t>BESAR </a:t>
                      </a:r>
                      <a:r>
                        <a:rPr lang="en-US" sz="1400" b="1" u="none" strike="noStrike" dirty="0" smtClean="0">
                          <a:effectLst/>
                        </a:rPr>
                        <a:t>TN </a:t>
                      </a:r>
                      <a:r>
                        <a:rPr lang="en-US" sz="1400" b="1" u="none" strike="noStrike" dirty="0">
                          <a:effectLst/>
                        </a:rPr>
                        <a:t>GUNUNG LEUSER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        32,366,034,000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     31,156,399,294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      1,209,634,706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       96.26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3" marR="5093" marT="509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65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263" y="274638"/>
            <a:ext cx="9141042" cy="850106"/>
          </a:xfr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 smtClean="0"/>
              <a:t>JADWAL PENYUSUNAN LAPORAN KEUANGAN</a:t>
            </a:r>
            <a:endParaRPr lang="en-US" sz="3200" b="1" dirty="0"/>
          </a:p>
        </p:txBody>
      </p:sp>
      <p:pic>
        <p:nvPicPr>
          <p:cNvPr id="4" name="Picture 14" descr="H:\IMG_386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3" y="5849640"/>
            <a:ext cx="976863" cy="100836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Parallelogram 4"/>
          <p:cNvSpPr/>
          <p:nvPr/>
        </p:nvSpPr>
        <p:spPr>
          <a:xfrm>
            <a:off x="827584" y="6727676"/>
            <a:ext cx="8424936" cy="130324"/>
          </a:xfrm>
          <a:prstGeom prst="parallelogram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1547664" y="6464369"/>
            <a:ext cx="7920880" cy="263307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idx="1"/>
          </p:nvPr>
        </p:nvSpPr>
        <p:spPr>
          <a:xfrm>
            <a:off x="482600" y="1268413"/>
            <a:ext cx="8204200" cy="1224483"/>
          </a:xfrm>
        </p:spPr>
        <p:txBody>
          <a:bodyPr>
            <a:normAutofit fontScale="70000" lnSpcReduction="20000"/>
          </a:bodyPr>
          <a:lstStyle/>
          <a:p>
            <a:pPr>
              <a:buAutoNum type="arabicPeriod"/>
            </a:pPr>
            <a:r>
              <a:rPr lang="id-ID" dirty="0" smtClean="0"/>
              <a:t>LK/BMN  </a:t>
            </a:r>
            <a:r>
              <a:rPr lang="id-ID" dirty="0"/>
              <a:t>UAKPA/B  ke UAPPA/B-W ...... ...... .......Tgl 20 Januari 2016</a:t>
            </a:r>
          </a:p>
          <a:p>
            <a:pPr>
              <a:buAutoNum type="arabicPeriod"/>
            </a:pPr>
            <a:r>
              <a:rPr lang="id-ID" dirty="0"/>
              <a:t>LK/BMN  UAPPA/B-W  ke  UAPPA /B-ES I ............ Tgl 29 Januari 2016</a:t>
            </a:r>
          </a:p>
          <a:p>
            <a:pPr>
              <a:buAutoNum type="arabicPeriod"/>
            </a:pPr>
            <a:r>
              <a:rPr lang="id-ID" dirty="0"/>
              <a:t>LK/BMN UAPPA/B-ES I  ke UAPA/B  .....................Tgl 8 Februari </a:t>
            </a:r>
            <a:r>
              <a:rPr lang="id-ID" dirty="0" smtClean="0"/>
              <a:t>2016</a:t>
            </a:r>
          </a:p>
          <a:p>
            <a:pPr marL="400050" lvl="1" indent="0">
              <a:buNone/>
            </a:pPr>
            <a:endParaRPr lang="id-ID" sz="1800" dirty="0" smtClean="0"/>
          </a:p>
          <a:p>
            <a:pPr marL="0" indent="0" algn="l">
              <a:buNone/>
            </a:pPr>
            <a:endParaRPr lang="id-ID" dirty="0"/>
          </a:p>
          <a:p>
            <a:pPr algn="l"/>
            <a:endParaRPr lang="id-ID" dirty="0" smtClean="0"/>
          </a:p>
          <a:p>
            <a:pPr algn="l"/>
            <a:endParaRPr lang="id-ID" dirty="0"/>
          </a:p>
        </p:txBody>
      </p:sp>
      <p:sp>
        <p:nvSpPr>
          <p:cNvPr id="11" name="TextBox 10"/>
          <p:cNvSpPr txBox="1"/>
          <p:nvPr/>
        </p:nvSpPr>
        <p:spPr>
          <a:xfrm>
            <a:off x="7329491" y="6464369"/>
            <a:ext cx="1779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SETDITJEN KSDAE ©2016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83168" y="2780928"/>
            <a:ext cx="8204200" cy="1440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Jadwal  Rekonsiliasi  LK tk Eselon I  dengan  satker UPT  </a:t>
            </a:r>
            <a:r>
              <a:rPr lang="id-ID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tgl 20-23 Januari 2016</a:t>
            </a:r>
            <a:r>
              <a:rPr lang="id-ID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id-ID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77 </a:t>
            </a:r>
            <a:r>
              <a:rPr lang="id-ID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satker UPT dan 6 satker </a:t>
            </a:r>
            <a:r>
              <a:rPr lang="id-ID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pusat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id-ID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id-ID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id-ID" sz="2400" dirty="0" smtClean="0"/>
          </a:p>
          <a:p>
            <a:endParaRPr lang="id-ID" sz="2400" dirty="0" smtClean="0"/>
          </a:p>
          <a:p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43409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263" y="274638"/>
            <a:ext cx="9141042" cy="850106"/>
          </a:xfr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b="1" dirty="0"/>
              <a:t>JADWAL PEMERIKSAAN LAPORAN KEUANGAN TAHUNAN BPK RI</a:t>
            </a:r>
          </a:p>
        </p:txBody>
      </p:sp>
      <p:pic>
        <p:nvPicPr>
          <p:cNvPr id="4" name="Picture 14" descr="H:\IMG_386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3" y="5849640"/>
            <a:ext cx="976863" cy="100836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Parallelogram 4"/>
          <p:cNvSpPr/>
          <p:nvPr/>
        </p:nvSpPr>
        <p:spPr>
          <a:xfrm>
            <a:off x="827584" y="6727676"/>
            <a:ext cx="8424936" cy="130324"/>
          </a:xfrm>
          <a:prstGeom prst="parallelogram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1547664" y="6464369"/>
            <a:ext cx="7920880" cy="263307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idx="1"/>
          </p:nvPr>
        </p:nvSpPr>
        <p:spPr>
          <a:xfrm>
            <a:off x="482600" y="1268413"/>
            <a:ext cx="8204200" cy="1584523"/>
          </a:xfrm>
        </p:spPr>
        <p:txBody>
          <a:bodyPr>
            <a:normAutofit fontScale="85000" lnSpcReduction="20000"/>
          </a:bodyPr>
          <a:lstStyle/>
          <a:p>
            <a:r>
              <a:rPr lang="id-ID" dirty="0">
                <a:solidFill>
                  <a:srgbClr val="C00000"/>
                </a:solidFill>
              </a:rPr>
              <a:t>TGL  24 Januari 2016  </a:t>
            </a:r>
            <a:r>
              <a:rPr lang="id-ID" dirty="0"/>
              <a:t>entry meeting  DI PUSAT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id-ID" dirty="0" smtClean="0"/>
              <a:t>(</a:t>
            </a:r>
            <a:r>
              <a:rPr lang="id-ID" dirty="0"/>
              <a:t>Audit sekitar 100 hari )</a:t>
            </a:r>
          </a:p>
          <a:p>
            <a:r>
              <a:rPr lang="id-ID" dirty="0"/>
              <a:t>Rencana Uji Petik  :  </a:t>
            </a:r>
            <a:r>
              <a:rPr lang="id-ID" dirty="0">
                <a:solidFill>
                  <a:srgbClr val="C00000"/>
                </a:solidFill>
              </a:rPr>
              <a:t>JABAR, JATIM, SUMUT, LAMPUNG, MALUT, NTT </a:t>
            </a:r>
            <a:r>
              <a:rPr lang="id-ID" dirty="0"/>
              <a:t>SEKITAR </a:t>
            </a:r>
            <a:r>
              <a:rPr lang="id-ID" dirty="0" smtClean="0"/>
              <a:t>PERTENGA</a:t>
            </a:r>
            <a:r>
              <a:rPr lang="en-US" dirty="0" smtClean="0"/>
              <a:t>HA</a:t>
            </a:r>
            <a:r>
              <a:rPr lang="id-ID" dirty="0" smtClean="0"/>
              <a:t>N </a:t>
            </a:r>
            <a:r>
              <a:rPr lang="id-ID" dirty="0"/>
              <a:t>FEBRUARI </a:t>
            </a:r>
            <a:r>
              <a:rPr lang="id-ID" dirty="0" smtClean="0"/>
              <a:t>2016</a:t>
            </a:r>
            <a:endParaRPr lang="id-ID" sz="1800" dirty="0" smtClean="0"/>
          </a:p>
          <a:p>
            <a:pPr marL="0" indent="0" algn="l">
              <a:buNone/>
            </a:pPr>
            <a:endParaRPr lang="id-ID" dirty="0"/>
          </a:p>
          <a:p>
            <a:pPr algn="l"/>
            <a:endParaRPr lang="id-ID" dirty="0" smtClean="0"/>
          </a:p>
          <a:p>
            <a:pPr algn="l"/>
            <a:endParaRPr lang="id-ID" dirty="0"/>
          </a:p>
        </p:txBody>
      </p:sp>
      <p:sp>
        <p:nvSpPr>
          <p:cNvPr id="11" name="TextBox 10"/>
          <p:cNvSpPr txBox="1"/>
          <p:nvPr/>
        </p:nvSpPr>
        <p:spPr>
          <a:xfrm>
            <a:off x="7329491" y="6464369"/>
            <a:ext cx="1779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SETDITJEN KSDAE ©2016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62444" y="3140968"/>
            <a:ext cx="8204200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PERSIAPAN AUDIT LK 2015 OLEH BPK RI</a:t>
            </a:r>
          </a:p>
          <a:p>
            <a:pPr>
              <a:buAutoNum type="arabicPeriod"/>
            </a:pPr>
            <a:r>
              <a:rPr lang="id-ID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Penyelesaian </a:t>
            </a:r>
            <a:r>
              <a:rPr lang="id-ID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dan pemeriksaan dokumen SPJ</a:t>
            </a:r>
          </a:p>
          <a:p>
            <a:pPr>
              <a:buAutoNum type="arabicPeriod"/>
            </a:pPr>
            <a:r>
              <a:rPr lang="id-ID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Penyelesaian Laporan Bulanan Model A</a:t>
            </a:r>
          </a:p>
          <a:p>
            <a:pPr>
              <a:buAutoNum type="arabicPeriod"/>
            </a:pPr>
            <a:r>
              <a:rPr lang="id-ID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Pemeriksaan dan pengumpulan dokumen pengadaan barang dan jasa</a:t>
            </a:r>
          </a:p>
          <a:p>
            <a:pPr marL="0" indent="0">
              <a:buNone/>
            </a:pPr>
            <a:r>
              <a:rPr lang="id-ID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id-ID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id-ID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Penataan </a:t>
            </a:r>
            <a:r>
              <a:rPr lang="id-ID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usahaan BMN hasil pengadaan</a:t>
            </a:r>
          </a:p>
          <a:p>
            <a:pPr marL="0" indent="0">
              <a:buFont typeface="Arial" pitchFamily="34" charset="0"/>
              <a:buNone/>
            </a:pPr>
            <a:endParaRPr lang="id-ID" sz="2400" dirty="0" smtClean="0"/>
          </a:p>
          <a:p>
            <a:endParaRPr lang="id-ID" sz="2400" dirty="0" smtClean="0"/>
          </a:p>
          <a:p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23964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263" y="274638"/>
            <a:ext cx="9141042" cy="850106"/>
          </a:xfr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i-FI" sz="2800" b="1" dirty="0"/>
              <a:t>PERSIAPAN PELAKSANAAN ANGGARAN TA 2016</a:t>
            </a:r>
            <a:endParaRPr lang="en-US" sz="2800" b="1" dirty="0"/>
          </a:p>
        </p:txBody>
      </p:sp>
      <p:pic>
        <p:nvPicPr>
          <p:cNvPr id="4" name="Picture 14" descr="H:\IMG_386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3" y="5849640"/>
            <a:ext cx="976863" cy="100836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Parallelogram 4"/>
          <p:cNvSpPr/>
          <p:nvPr/>
        </p:nvSpPr>
        <p:spPr>
          <a:xfrm>
            <a:off x="827584" y="6727676"/>
            <a:ext cx="8424936" cy="130324"/>
          </a:xfrm>
          <a:prstGeom prst="parallelogram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1547664" y="6464369"/>
            <a:ext cx="7920880" cy="263307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idx="1"/>
          </p:nvPr>
        </p:nvSpPr>
        <p:spPr>
          <a:xfrm>
            <a:off x="482600" y="1268413"/>
            <a:ext cx="8204200" cy="46808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2400" dirty="0">
                <a:solidFill>
                  <a:srgbClr val="4F81BD"/>
                </a:solidFill>
                <a:latin typeface="Tahoma"/>
              </a:rPr>
              <a:t>A.  PENETAPAN PEJABAT PERBENDAHARAAN  :</a:t>
            </a:r>
          </a:p>
          <a:p>
            <a:pPr marL="630238" indent="-274638">
              <a:buSzPts val="1800"/>
              <a:buFont typeface="+mj-lt"/>
              <a:buAutoNum type="arabicPeriod"/>
            </a:pPr>
            <a:r>
              <a:rPr lang="id-ID" sz="2400" dirty="0">
                <a:solidFill>
                  <a:srgbClr val="000000"/>
                </a:solidFill>
                <a:latin typeface="Tahoma"/>
              </a:rPr>
              <a:t>PENETAPAN KPA DAN BENDAHARA ---- </a:t>
            </a:r>
            <a:r>
              <a:rPr lang="en-US" sz="2400" dirty="0" err="1">
                <a:solidFill>
                  <a:srgbClr val="000000"/>
                </a:solidFill>
                <a:latin typeface="Tahoma"/>
              </a:rPr>
              <a:t>Korwil</a:t>
            </a:r>
            <a:endParaRPr lang="en-US" sz="2400" i="1" dirty="0">
              <a:solidFill>
                <a:srgbClr val="31859C"/>
              </a:solidFill>
              <a:latin typeface="Tahoma"/>
            </a:endParaRPr>
          </a:p>
          <a:p>
            <a:pPr marL="630238" indent="-274638">
              <a:buSzPts val="1800"/>
              <a:buFont typeface="+mj-lt"/>
              <a:buAutoNum type="arabicPeriod"/>
            </a:pPr>
            <a:r>
              <a:rPr lang="id-ID" sz="2400" dirty="0">
                <a:solidFill>
                  <a:srgbClr val="000000"/>
                </a:solidFill>
                <a:latin typeface="Tahoma"/>
              </a:rPr>
              <a:t>PENETAPAN BPP  ----</a:t>
            </a:r>
            <a:r>
              <a:rPr lang="en-US" sz="2400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/>
              </a:rPr>
              <a:t>Korwil</a:t>
            </a:r>
            <a:endParaRPr lang="id-ID" sz="2400" dirty="0">
              <a:solidFill>
                <a:srgbClr val="31859C"/>
              </a:solidFill>
              <a:latin typeface="Tahoma"/>
            </a:endParaRPr>
          </a:p>
          <a:p>
            <a:pPr marL="630238" indent="-274638">
              <a:buSzPts val="1800"/>
              <a:buFont typeface="+mj-lt"/>
              <a:buAutoNum type="arabicPeriod"/>
            </a:pPr>
            <a:r>
              <a:rPr lang="id-ID" sz="2400" dirty="0">
                <a:solidFill>
                  <a:srgbClr val="000000"/>
                </a:solidFill>
                <a:latin typeface="Tahoma"/>
              </a:rPr>
              <a:t>PENETAPAN PPK, PPSPM, dan pengelola DIPA  -----</a:t>
            </a:r>
            <a:r>
              <a:rPr lang="en-US" sz="2400" dirty="0">
                <a:solidFill>
                  <a:srgbClr val="000000"/>
                </a:solidFill>
                <a:latin typeface="Tahoma"/>
              </a:rPr>
              <a:t> </a:t>
            </a:r>
            <a:r>
              <a:rPr lang="id-ID" sz="2400" dirty="0">
                <a:solidFill>
                  <a:srgbClr val="000000"/>
                </a:solidFill>
                <a:latin typeface="Tahoma"/>
              </a:rPr>
              <a:t>KPA</a:t>
            </a:r>
            <a:endParaRPr lang="id-ID" sz="2400" i="1" dirty="0">
              <a:solidFill>
                <a:srgbClr val="31859C"/>
              </a:solidFill>
              <a:latin typeface="Tahoma"/>
            </a:endParaRPr>
          </a:p>
          <a:p>
            <a:endParaRPr lang="id-ID" sz="2400" dirty="0">
              <a:solidFill>
                <a:srgbClr val="000000"/>
              </a:solidFill>
              <a:latin typeface="Tahoma"/>
            </a:endParaRPr>
          </a:p>
          <a:p>
            <a:pPr marL="0" indent="0">
              <a:buNone/>
            </a:pPr>
            <a:r>
              <a:rPr lang="fi-FI" sz="2400" dirty="0">
                <a:solidFill>
                  <a:srgbClr val="4F81BD"/>
                </a:solidFill>
                <a:latin typeface="Tahoma"/>
              </a:rPr>
              <a:t>B.  PENYUSUNAN ORGANISASI PENGELOLA DIPA</a:t>
            </a:r>
            <a:endParaRPr lang="fi-FI" sz="2400" i="1" dirty="0">
              <a:solidFill>
                <a:srgbClr val="31859C"/>
              </a:solidFill>
              <a:latin typeface="Tahoma"/>
            </a:endParaRPr>
          </a:p>
          <a:p>
            <a:pPr marL="444500" indent="-444500">
              <a:buNone/>
            </a:pPr>
            <a:r>
              <a:rPr lang="id-ID" sz="2400" dirty="0">
                <a:solidFill>
                  <a:srgbClr val="4F81BD"/>
                </a:solidFill>
                <a:latin typeface="Tahoma"/>
              </a:rPr>
              <a:t>C.  PENYUSUNAN RENCANA DAN JADWAL PELAKSANAAN KEGIATAN</a:t>
            </a:r>
            <a:endParaRPr lang="id-ID" sz="2400" dirty="0">
              <a:solidFill>
                <a:srgbClr val="31859C"/>
              </a:solidFill>
              <a:latin typeface="Tahoma"/>
            </a:endParaRPr>
          </a:p>
          <a:p>
            <a:pPr marL="0" indent="0">
              <a:buNone/>
            </a:pPr>
            <a:r>
              <a:rPr lang="id-ID" sz="2400" dirty="0">
                <a:solidFill>
                  <a:srgbClr val="4F81BD"/>
                </a:solidFill>
                <a:latin typeface="Tahoma"/>
              </a:rPr>
              <a:t>D</a:t>
            </a:r>
            <a:r>
              <a:rPr lang="id-ID" sz="2400" dirty="0">
                <a:solidFill>
                  <a:srgbClr val="31859C"/>
                </a:solidFill>
                <a:latin typeface="Tahoma"/>
              </a:rPr>
              <a:t>.  </a:t>
            </a:r>
            <a:r>
              <a:rPr lang="id-ID" sz="2400" dirty="0">
                <a:solidFill>
                  <a:srgbClr val="4F81BD"/>
                </a:solidFill>
                <a:latin typeface="Tahoma"/>
              </a:rPr>
              <a:t>PERMINTAAN UANG </a:t>
            </a:r>
            <a:r>
              <a:rPr lang="id-ID" sz="2400" dirty="0" smtClean="0">
                <a:solidFill>
                  <a:srgbClr val="4F81BD"/>
                </a:solidFill>
                <a:latin typeface="Tahoma"/>
              </a:rPr>
              <a:t>PERSEDIAAN</a:t>
            </a:r>
            <a:endParaRPr lang="id-ID" sz="12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329491" y="6464369"/>
            <a:ext cx="1779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SETDITJEN KSDAE ©2016</a:t>
            </a:r>
          </a:p>
        </p:txBody>
      </p:sp>
    </p:spTree>
    <p:extLst>
      <p:ext uri="{BB962C8B-B14F-4D97-AF65-F5344CB8AC3E}">
        <p14:creationId xmlns:p14="http://schemas.microsoft.com/office/powerpoint/2010/main" val="119238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263" y="274638"/>
            <a:ext cx="9141042" cy="850106"/>
          </a:xfr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sv-SE" sz="2800" b="1" dirty="0"/>
              <a:t>PERSIAPAN PENGADAAN BARANG DAN JASA TA 2016</a:t>
            </a:r>
          </a:p>
        </p:txBody>
      </p:sp>
      <p:pic>
        <p:nvPicPr>
          <p:cNvPr id="4" name="Picture 14" descr="H:\IMG_386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3" y="5849640"/>
            <a:ext cx="976863" cy="100836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Parallelogram 4"/>
          <p:cNvSpPr/>
          <p:nvPr/>
        </p:nvSpPr>
        <p:spPr>
          <a:xfrm>
            <a:off x="827584" y="6727676"/>
            <a:ext cx="8424936" cy="130324"/>
          </a:xfrm>
          <a:prstGeom prst="parallelogram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1547664" y="6464369"/>
            <a:ext cx="7920880" cy="263307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idx="1"/>
          </p:nvPr>
        </p:nvSpPr>
        <p:spPr>
          <a:xfrm>
            <a:off x="482600" y="1268413"/>
            <a:ext cx="8204200" cy="2736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dirty="0">
                <a:latin typeface="Tahoma"/>
              </a:rPr>
              <a:t>1. PENYUSUNAN RUP --- oleh KPA</a:t>
            </a:r>
          </a:p>
          <a:p>
            <a:pPr marL="0" indent="0">
              <a:buNone/>
            </a:pPr>
            <a:r>
              <a:rPr lang="id-ID" sz="2400" dirty="0">
                <a:latin typeface="Tahoma"/>
              </a:rPr>
              <a:t>2. </a:t>
            </a:r>
            <a:r>
              <a:rPr lang="en-US" sz="2400" dirty="0" smtClean="0">
                <a:latin typeface="Tahoma"/>
              </a:rPr>
              <a:t>U</a:t>
            </a:r>
            <a:r>
              <a:rPr lang="id-ID" sz="2400" dirty="0" smtClean="0">
                <a:latin typeface="Tahoma"/>
              </a:rPr>
              <a:t>PLOAD </a:t>
            </a:r>
            <a:r>
              <a:rPr lang="id-ID" sz="2400" dirty="0">
                <a:latin typeface="Tahoma"/>
              </a:rPr>
              <a:t>SIRUP</a:t>
            </a:r>
          </a:p>
          <a:p>
            <a:pPr marL="444500" indent="-444500">
              <a:buNone/>
            </a:pPr>
            <a:r>
              <a:rPr lang="id-ID" sz="2400" dirty="0">
                <a:latin typeface="Tahoma"/>
              </a:rPr>
              <a:t>3. PENYELESAIAN PENGADAAN BARANG DAN JASA TRIWULAN I ---- </a:t>
            </a:r>
            <a:r>
              <a:rPr lang="id-ID" sz="2400" dirty="0" smtClean="0">
                <a:latin typeface="Tahoma"/>
              </a:rPr>
              <a:t>instruksi </a:t>
            </a:r>
            <a:r>
              <a:rPr lang="id-ID" sz="2400" dirty="0">
                <a:latin typeface="Tahoma"/>
              </a:rPr>
              <a:t>Setjen</a:t>
            </a:r>
          </a:p>
          <a:p>
            <a:pPr marL="444500" indent="-444500">
              <a:buNone/>
            </a:pPr>
            <a:r>
              <a:rPr lang="id-ID" sz="2400" dirty="0">
                <a:latin typeface="Tahoma"/>
              </a:rPr>
              <a:t>4. MELAKSANAKAN PENGADAAN BARANG DAN JASA  SECARA </a:t>
            </a:r>
            <a:r>
              <a:rPr lang="id-ID" sz="2400" dirty="0" smtClean="0">
                <a:latin typeface="Tahoma"/>
              </a:rPr>
              <a:t>ELEKTRONIK </a:t>
            </a:r>
            <a:r>
              <a:rPr lang="id-ID" sz="2400" dirty="0">
                <a:latin typeface="Tahoma"/>
              </a:rPr>
              <a:t>(e-PROCUREMENT)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29491" y="6464369"/>
            <a:ext cx="1779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SETDITJEN KSDAE ©2016</a:t>
            </a:r>
          </a:p>
        </p:txBody>
      </p:sp>
    </p:spTree>
    <p:extLst>
      <p:ext uri="{BB962C8B-B14F-4D97-AF65-F5344CB8AC3E}">
        <p14:creationId xmlns:p14="http://schemas.microsoft.com/office/powerpoint/2010/main" val="19352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sv-SE" sz="3600" b="1" dirty="0" smtClean="0"/>
              <a:t>ANGGARAN KSDAE</a:t>
            </a:r>
            <a:r>
              <a:rPr lang="sv-SE" sz="3600" b="1" dirty="0" smtClean="0"/>
              <a:t/>
            </a:r>
            <a:br>
              <a:rPr lang="sv-SE" sz="3600" b="1" dirty="0" smtClean="0"/>
            </a:br>
            <a:r>
              <a:rPr lang="sv-SE" sz="2800" b="1" dirty="0" smtClean="0"/>
              <a:t>TAHUN </a:t>
            </a:r>
            <a:r>
              <a:rPr lang="sv-SE" sz="2800" b="1" dirty="0" smtClean="0"/>
              <a:t>2016</a:t>
            </a:r>
            <a:endParaRPr lang="en-US" sz="28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713" y="241217"/>
            <a:ext cx="1072573" cy="107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1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5263" y="274638"/>
            <a:ext cx="9149263" cy="706090"/>
          </a:xfr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Rencana</a:t>
            </a:r>
            <a:r>
              <a:rPr lang="en-US" sz="28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Kebutuhan</a:t>
            </a:r>
            <a:r>
              <a:rPr lang="en-US" sz="28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Barang</a:t>
            </a:r>
            <a:r>
              <a:rPr lang="en-US" sz="28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Milik</a:t>
            </a:r>
            <a:r>
              <a:rPr lang="en-US" sz="28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Negara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2071" y="1484784"/>
            <a:ext cx="7772400" cy="4495800"/>
          </a:xfrm>
        </p:spPr>
        <p:txBody>
          <a:bodyPr>
            <a:normAutofit fontScale="70000" lnSpcReduction="20000"/>
          </a:bodyPr>
          <a:lstStyle/>
          <a:p>
            <a:pPr lvl="0" algn="just">
              <a:lnSpc>
                <a:spcPct val="120000"/>
              </a:lnSpc>
            </a:pPr>
            <a:r>
              <a:rPr lang="id-ID" dirty="0">
                <a:latin typeface="Franklin Gothic Medium" pitchFamily="34" charset="0"/>
                <a:ea typeface="Ebrima" pitchFamily="2" charset="0"/>
                <a:cs typeface="Ebrima" pitchFamily="2" charset="0"/>
              </a:rPr>
              <a:t>Mulai tahun 2016, satker wajib menyusun </a:t>
            </a:r>
            <a:r>
              <a:rPr lang="en-US" dirty="0">
                <a:latin typeface="Franklin Gothic Medium" pitchFamily="34" charset="0"/>
                <a:ea typeface="Ebrima" pitchFamily="2" charset="0"/>
                <a:cs typeface="Ebrima" pitchFamily="2" charset="0"/>
              </a:rPr>
              <a:t>R</a:t>
            </a:r>
            <a:r>
              <a:rPr lang="id-ID" dirty="0">
                <a:latin typeface="Franklin Gothic Medium" pitchFamily="34" charset="0"/>
                <a:ea typeface="Ebrima" pitchFamily="2" charset="0"/>
                <a:cs typeface="Ebrima" pitchFamily="2" charset="0"/>
              </a:rPr>
              <a:t>encana</a:t>
            </a:r>
            <a:r>
              <a:rPr lang="en-US" dirty="0">
                <a:latin typeface="Franklin Gothic Medium" pitchFamily="34" charset="0"/>
                <a:ea typeface="Ebrima" pitchFamily="2" charset="0"/>
                <a:cs typeface="Ebrima" pitchFamily="2" charset="0"/>
              </a:rPr>
              <a:t> K</a:t>
            </a:r>
            <a:r>
              <a:rPr lang="id-ID" dirty="0">
                <a:latin typeface="Franklin Gothic Medium" pitchFamily="34" charset="0"/>
                <a:ea typeface="Ebrima" pitchFamily="2" charset="0"/>
                <a:cs typeface="Ebrima" pitchFamily="2" charset="0"/>
              </a:rPr>
              <a:t>ebutuhan BMN </a:t>
            </a:r>
            <a:r>
              <a:rPr lang="en-US" dirty="0">
                <a:latin typeface="Franklin Gothic Medium" pitchFamily="34" charset="0"/>
                <a:ea typeface="Ebrima" pitchFamily="2" charset="0"/>
                <a:cs typeface="Ebrima" pitchFamily="2" charset="0"/>
              </a:rPr>
              <a:t>(RKBMN) yang </a:t>
            </a:r>
            <a:r>
              <a:rPr lang="en-US" dirty="0" err="1">
                <a:latin typeface="Franklin Gothic Medium" pitchFamily="34" charset="0"/>
                <a:ea typeface="Ebrima" pitchFamily="2" charset="0"/>
                <a:cs typeface="Ebrima" pitchFamily="2" charset="0"/>
              </a:rPr>
              <a:t>memuat</a:t>
            </a:r>
            <a:r>
              <a:rPr lang="en-US" dirty="0">
                <a:latin typeface="Franklin Gothic Medium" pitchFamily="34" charset="0"/>
                <a:ea typeface="Ebrima" pitchFamily="2" charset="0"/>
                <a:cs typeface="Ebrima" pitchFamily="2" charset="0"/>
              </a:rPr>
              <a:t> </a:t>
            </a:r>
            <a:r>
              <a:rPr lang="en-US" dirty="0" err="1">
                <a:latin typeface="Franklin Gothic Medium" pitchFamily="34" charset="0"/>
                <a:ea typeface="Ebrima" pitchFamily="2" charset="0"/>
                <a:cs typeface="Ebrima" pitchFamily="2" charset="0"/>
              </a:rPr>
              <a:t>perencanaan</a:t>
            </a:r>
            <a:r>
              <a:rPr lang="en-US" dirty="0">
                <a:latin typeface="Franklin Gothic Medium" pitchFamily="34" charset="0"/>
                <a:ea typeface="Ebrima" pitchFamily="2" charset="0"/>
                <a:cs typeface="Ebrima" pitchFamily="2" charset="0"/>
              </a:rPr>
              <a:t> </a:t>
            </a:r>
            <a:r>
              <a:rPr lang="en-US" dirty="0" err="1">
                <a:latin typeface="Franklin Gothic Medium" pitchFamily="34" charset="0"/>
                <a:ea typeface="Ebrima" pitchFamily="2" charset="0"/>
                <a:cs typeface="Ebrima" pitchFamily="2" charset="0"/>
              </a:rPr>
              <a:t>pengadaan</a:t>
            </a:r>
            <a:r>
              <a:rPr lang="en-US" dirty="0">
                <a:latin typeface="Franklin Gothic Medium" pitchFamily="34" charset="0"/>
                <a:ea typeface="Ebrima" pitchFamily="2" charset="0"/>
                <a:cs typeface="Ebrima" pitchFamily="2" charset="0"/>
              </a:rPr>
              <a:t> BMN </a:t>
            </a:r>
            <a:r>
              <a:rPr lang="en-US" dirty="0" err="1">
                <a:latin typeface="Franklin Gothic Medium" pitchFamily="34" charset="0"/>
                <a:ea typeface="Ebrima" pitchFamily="2" charset="0"/>
                <a:cs typeface="Ebrima" pitchFamily="2" charset="0"/>
              </a:rPr>
              <a:t>dan</a:t>
            </a:r>
            <a:r>
              <a:rPr lang="en-US" dirty="0">
                <a:latin typeface="Franklin Gothic Medium" pitchFamily="34" charset="0"/>
                <a:ea typeface="Ebrima" pitchFamily="2" charset="0"/>
                <a:cs typeface="Ebrima" pitchFamily="2" charset="0"/>
              </a:rPr>
              <a:t> </a:t>
            </a:r>
            <a:r>
              <a:rPr lang="en-US" dirty="0" err="1">
                <a:latin typeface="Franklin Gothic Medium" pitchFamily="34" charset="0"/>
                <a:ea typeface="Ebrima" pitchFamily="2" charset="0"/>
                <a:cs typeface="Ebrima" pitchFamily="2" charset="0"/>
              </a:rPr>
              <a:t>perencanaan</a:t>
            </a:r>
            <a:r>
              <a:rPr lang="en-US" dirty="0">
                <a:latin typeface="Franklin Gothic Medium" pitchFamily="34" charset="0"/>
                <a:ea typeface="Ebrima" pitchFamily="2" charset="0"/>
                <a:cs typeface="Ebrima" pitchFamily="2" charset="0"/>
              </a:rPr>
              <a:t> </a:t>
            </a:r>
            <a:r>
              <a:rPr lang="en-US" dirty="0" err="1">
                <a:latin typeface="Franklin Gothic Medium" pitchFamily="34" charset="0"/>
                <a:ea typeface="Ebrima" pitchFamily="2" charset="0"/>
                <a:cs typeface="Ebrima" pitchFamily="2" charset="0"/>
              </a:rPr>
              <a:t>pemeliharaan</a:t>
            </a:r>
            <a:r>
              <a:rPr lang="en-US" dirty="0">
                <a:latin typeface="Franklin Gothic Medium" pitchFamily="34" charset="0"/>
                <a:ea typeface="Ebrima" pitchFamily="2" charset="0"/>
                <a:cs typeface="Ebrima" pitchFamily="2" charset="0"/>
              </a:rPr>
              <a:t> BMN </a:t>
            </a:r>
            <a:r>
              <a:rPr lang="en-US" dirty="0" smtClean="0">
                <a:latin typeface="Franklin Gothic Medium" pitchFamily="34" charset="0"/>
                <a:ea typeface="Ebrima" pitchFamily="2" charset="0"/>
                <a:cs typeface="Ebrima" pitchFamily="2" charset="0"/>
              </a:rPr>
              <a:t>(</a:t>
            </a:r>
            <a:r>
              <a:rPr lang="id-ID" dirty="0" smtClean="0">
                <a:latin typeface="Franklin Gothic Medium" pitchFamily="34" charset="0"/>
                <a:ea typeface="Ebrima" pitchFamily="2" charset="0"/>
                <a:cs typeface="Ebrima" pitchFamily="2" charset="0"/>
              </a:rPr>
              <a:t>PMK </a:t>
            </a:r>
            <a:r>
              <a:rPr lang="id-ID" dirty="0">
                <a:latin typeface="Franklin Gothic Medium" pitchFamily="34" charset="0"/>
                <a:ea typeface="Ebrima" pitchFamily="2" charset="0"/>
                <a:cs typeface="Ebrima" pitchFamily="2" charset="0"/>
              </a:rPr>
              <a:t>150/pmk.06/2014)</a:t>
            </a:r>
            <a:endParaRPr lang="en-US" dirty="0">
              <a:latin typeface="Franklin Gothic Medium" pitchFamily="34" charset="0"/>
              <a:ea typeface="Ebrima" pitchFamily="2" charset="0"/>
              <a:cs typeface="Ebrima" pitchFamily="2" charset="0"/>
            </a:endParaRPr>
          </a:p>
          <a:p>
            <a:pPr lvl="0" algn="just">
              <a:lnSpc>
                <a:spcPct val="120000"/>
              </a:lnSpc>
            </a:pPr>
            <a:r>
              <a:rPr lang="en-US" dirty="0" err="1">
                <a:latin typeface="Franklin Gothic Medium" pitchFamily="34" charset="0"/>
                <a:ea typeface="Ebrima" pitchFamily="2" charset="0"/>
                <a:cs typeface="Ebrima" pitchFamily="2" charset="0"/>
              </a:rPr>
              <a:t>Jika</a:t>
            </a:r>
            <a:r>
              <a:rPr lang="en-US" dirty="0">
                <a:latin typeface="Franklin Gothic Medium" pitchFamily="34" charset="0"/>
                <a:ea typeface="Ebrima" pitchFamily="2" charset="0"/>
                <a:cs typeface="Ebrima" pitchFamily="2" charset="0"/>
              </a:rPr>
              <a:t> </a:t>
            </a:r>
            <a:r>
              <a:rPr lang="en-US" dirty="0" err="1">
                <a:latin typeface="Franklin Gothic Medium" pitchFamily="34" charset="0"/>
                <a:ea typeface="Ebrima" pitchFamily="2" charset="0"/>
                <a:cs typeface="Ebrima" pitchFamily="2" charset="0"/>
              </a:rPr>
              <a:t>tidak</a:t>
            </a:r>
            <a:r>
              <a:rPr lang="en-US" dirty="0">
                <a:latin typeface="Franklin Gothic Medium" pitchFamily="34" charset="0"/>
                <a:ea typeface="Ebrima" pitchFamily="2" charset="0"/>
                <a:cs typeface="Ebrima" pitchFamily="2" charset="0"/>
              </a:rPr>
              <a:t> </a:t>
            </a:r>
            <a:r>
              <a:rPr lang="en-US" dirty="0" err="1">
                <a:latin typeface="Franklin Gothic Medium" pitchFamily="34" charset="0"/>
                <a:ea typeface="Ebrima" pitchFamily="2" charset="0"/>
                <a:cs typeface="Ebrima" pitchFamily="2" charset="0"/>
              </a:rPr>
              <a:t>menyusun</a:t>
            </a:r>
            <a:r>
              <a:rPr lang="en-US" dirty="0">
                <a:latin typeface="Franklin Gothic Medium" pitchFamily="34" charset="0"/>
                <a:ea typeface="Ebrima" pitchFamily="2" charset="0"/>
                <a:cs typeface="Ebrima" pitchFamily="2" charset="0"/>
              </a:rPr>
              <a:t> RKBMN, </a:t>
            </a:r>
            <a:r>
              <a:rPr lang="en-US" dirty="0" err="1">
                <a:latin typeface="Franklin Gothic Medium" pitchFamily="34" charset="0"/>
                <a:ea typeface="Ebrima" pitchFamily="2" charset="0"/>
                <a:cs typeface="Ebrima" pitchFamily="2" charset="0"/>
              </a:rPr>
              <a:t>anggaran</a:t>
            </a:r>
            <a:r>
              <a:rPr lang="en-US" dirty="0">
                <a:latin typeface="Franklin Gothic Medium" pitchFamily="34" charset="0"/>
                <a:ea typeface="Ebrima" pitchFamily="2" charset="0"/>
                <a:cs typeface="Ebrima" pitchFamily="2" charset="0"/>
              </a:rPr>
              <a:t> </a:t>
            </a:r>
            <a:r>
              <a:rPr lang="en-US" dirty="0" err="1">
                <a:latin typeface="Franklin Gothic Medium" pitchFamily="34" charset="0"/>
                <a:ea typeface="Ebrima" pitchFamily="2" charset="0"/>
                <a:cs typeface="Ebrima" pitchFamily="2" charset="0"/>
              </a:rPr>
              <a:t>untuk</a:t>
            </a:r>
            <a:r>
              <a:rPr lang="en-US" dirty="0">
                <a:latin typeface="Franklin Gothic Medium" pitchFamily="34" charset="0"/>
                <a:ea typeface="Ebrima" pitchFamily="2" charset="0"/>
                <a:cs typeface="Ebrima" pitchFamily="2" charset="0"/>
              </a:rPr>
              <a:t> </a:t>
            </a:r>
            <a:r>
              <a:rPr lang="en-US" dirty="0" err="1">
                <a:latin typeface="Franklin Gothic Medium" pitchFamily="34" charset="0"/>
                <a:ea typeface="Ebrima" pitchFamily="2" charset="0"/>
                <a:cs typeface="Ebrima" pitchFamily="2" charset="0"/>
              </a:rPr>
              <a:t>pengadaan</a:t>
            </a:r>
            <a:r>
              <a:rPr lang="en-US" dirty="0">
                <a:latin typeface="Franklin Gothic Medium" pitchFamily="34" charset="0"/>
                <a:ea typeface="Ebrima" pitchFamily="2" charset="0"/>
                <a:cs typeface="Ebrima" pitchFamily="2" charset="0"/>
              </a:rPr>
              <a:t> </a:t>
            </a:r>
            <a:r>
              <a:rPr lang="en-US" dirty="0" err="1">
                <a:latin typeface="Franklin Gothic Medium" pitchFamily="34" charset="0"/>
                <a:ea typeface="Ebrima" pitchFamily="2" charset="0"/>
                <a:cs typeface="Ebrima" pitchFamily="2" charset="0"/>
              </a:rPr>
              <a:t>dan</a:t>
            </a:r>
            <a:r>
              <a:rPr lang="en-US" dirty="0">
                <a:latin typeface="Franklin Gothic Medium" pitchFamily="34" charset="0"/>
                <a:ea typeface="Ebrima" pitchFamily="2" charset="0"/>
                <a:cs typeface="Ebrima" pitchFamily="2" charset="0"/>
              </a:rPr>
              <a:t> </a:t>
            </a:r>
            <a:r>
              <a:rPr lang="en-US" dirty="0" err="1">
                <a:latin typeface="Franklin Gothic Medium" pitchFamily="34" charset="0"/>
                <a:ea typeface="Ebrima" pitchFamily="2" charset="0"/>
                <a:cs typeface="Ebrima" pitchFamily="2" charset="0"/>
              </a:rPr>
              <a:t>pemeliharaan</a:t>
            </a:r>
            <a:r>
              <a:rPr lang="en-US" dirty="0">
                <a:latin typeface="Franklin Gothic Medium" pitchFamily="34" charset="0"/>
                <a:ea typeface="Ebrima" pitchFamily="2" charset="0"/>
                <a:cs typeface="Ebrima" pitchFamily="2" charset="0"/>
              </a:rPr>
              <a:t> </a:t>
            </a:r>
            <a:r>
              <a:rPr lang="en-US" dirty="0" err="1">
                <a:latin typeface="Franklin Gothic Medium" pitchFamily="34" charset="0"/>
                <a:ea typeface="Ebrima" pitchFamily="2" charset="0"/>
                <a:cs typeface="Ebrima" pitchFamily="2" charset="0"/>
              </a:rPr>
              <a:t>akan</a:t>
            </a:r>
            <a:r>
              <a:rPr lang="en-US" dirty="0">
                <a:latin typeface="Franklin Gothic Medium" pitchFamily="34" charset="0"/>
                <a:ea typeface="Ebrima" pitchFamily="2" charset="0"/>
                <a:cs typeface="Ebrima" pitchFamily="2" charset="0"/>
              </a:rPr>
              <a:t> </a:t>
            </a:r>
            <a:r>
              <a:rPr lang="en-US" dirty="0" err="1">
                <a:latin typeface="Franklin Gothic Medium" pitchFamily="34" charset="0"/>
                <a:ea typeface="Ebrima" pitchFamily="2" charset="0"/>
                <a:cs typeface="Ebrima" pitchFamily="2" charset="0"/>
              </a:rPr>
              <a:t>ditolak</a:t>
            </a:r>
            <a:endParaRPr lang="en-US" dirty="0">
              <a:latin typeface="Franklin Gothic Medium" pitchFamily="34" charset="0"/>
              <a:ea typeface="Ebrima" pitchFamily="2" charset="0"/>
              <a:cs typeface="Ebrima" pitchFamily="2" charset="0"/>
            </a:endParaRPr>
          </a:p>
          <a:p>
            <a:pPr lvl="0" algn="just">
              <a:lnSpc>
                <a:spcPct val="120000"/>
              </a:lnSpc>
            </a:pPr>
            <a:r>
              <a:rPr lang="en-US" dirty="0">
                <a:latin typeface="Franklin Gothic Medium" pitchFamily="34" charset="0"/>
                <a:ea typeface="Ebrima" pitchFamily="2" charset="0"/>
                <a:cs typeface="Ebrima" pitchFamily="2" charset="0"/>
              </a:rPr>
              <a:t>RKBMN </a:t>
            </a:r>
            <a:r>
              <a:rPr lang="en-US" dirty="0" err="1">
                <a:latin typeface="Franklin Gothic Medium" pitchFamily="34" charset="0"/>
                <a:ea typeface="Ebrima" pitchFamily="2" charset="0"/>
                <a:cs typeface="Ebrima" pitchFamily="2" charset="0"/>
              </a:rPr>
              <a:t>untuk</a:t>
            </a:r>
            <a:r>
              <a:rPr lang="en-US" dirty="0">
                <a:latin typeface="Franklin Gothic Medium" pitchFamily="34" charset="0"/>
                <a:ea typeface="Ebrima" pitchFamily="2" charset="0"/>
                <a:cs typeface="Ebrima" pitchFamily="2" charset="0"/>
              </a:rPr>
              <a:t> </a:t>
            </a:r>
            <a:r>
              <a:rPr lang="en-US" dirty="0" err="1">
                <a:latin typeface="Franklin Gothic Medium" pitchFamily="34" charset="0"/>
                <a:ea typeface="Ebrima" pitchFamily="2" charset="0"/>
                <a:cs typeface="Ebrima" pitchFamily="2" charset="0"/>
              </a:rPr>
              <a:t>pengadaan</a:t>
            </a:r>
            <a:r>
              <a:rPr lang="en-US" dirty="0">
                <a:latin typeface="Franklin Gothic Medium" pitchFamily="34" charset="0"/>
                <a:ea typeface="Ebrima" pitchFamily="2" charset="0"/>
                <a:cs typeface="Ebrima" pitchFamily="2" charset="0"/>
              </a:rPr>
              <a:t> </a:t>
            </a:r>
            <a:r>
              <a:rPr lang="en-US" dirty="0" err="1">
                <a:latin typeface="Franklin Gothic Medium" pitchFamily="34" charset="0"/>
                <a:ea typeface="Ebrima" pitchFamily="2" charset="0"/>
                <a:cs typeface="Ebrima" pitchFamily="2" charset="0"/>
              </a:rPr>
              <a:t>diusulkan</a:t>
            </a:r>
            <a:r>
              <a:rPr lang="en-US" dirty="0">
                <a:latin typeface="Franklin Gothic Medium" pitchFamily="34" charset="0"/>
                <a:ea typeface="Ebrima" pitchFamily="2" charset="0"/>
                <a:cs typeface="Ebrima" pitchFamily="2" charset="0"/>
              </a:rPr>
              <a:t> </a:t>
            </a:r>
            <a:r>
              <a:rPr lang="en-US" dirty="0" err="1">
                <a:latin typeface="Franklin Gothic Medium" pitchFamily="34" charset="0"/>
                <a:ea typeface="Ebrima" pitchFamily="2" charset="0"/>
                <a:cs typeface="Ebrima" pitchFamily="2" charset="0"/>
              </a:rPr>
              <a:t>terhadap</a:t>
            </a:r>
            <a:r>
              <a:rPr lang="en-US" dirty="0">
                <a:latin typeface="Franklin Gothic Medium" pitchFamily="34" charset="0"/>
                <a:ea typeface="Ebrima" pitchFamily="2" charset="0"/>
                <a:cs typeface="Ebrima" pitchFamily="2" charset="0"/>
              </a:rPr>
              <a:t> BMN yang </a:t>
            </a:r>
            <a:r>
              <a:rPr lang="en-US" dirty="0" err="1">
                <a:latin typeface="Franklin Gothic Medium" pitchFamily="34" charset="0"/>
                <a:ea typeface="Ebrima" pitchFamily="2" charset="0"/>
                <a:cs typeface="Ebrima" pitchFamily="2" charset="0"/>
              </a:rPr>
              <a:t>telah</a:t>
            </a:r>
            <a:r>
              <a:rPr lang="en-US" dirty="0">
                <a:latin typeface="Franklin Gothic Medium" pitchFamily="34" charset="0"/>
                <a:ea typeface="Ebrima" pitchFamily="2" charset="0"/>
                <a:cs typeface="Ebrima" pitchFamily="2" charset="0"/>
              </a:rPr>
              <a:t> </a:t>
            </a:r>
            <a:r>
              <a:rPr lang="en-US" dirty="0" err="1">
                <a:latin typeface="Franklin Gothic Medium" pitchFamily="34" charset="0"/>
                <a:ea typeface="Ebrima" pitchFamily="2" charset="0"/>
                <a:cs typeface="Ebrima" pitchFamily="2" charset="0"/>
              </a:rPr>
              <a:t>mempunyai</a:t>
            </a:r>
            <a:r>
              <a:rPr lang="en-US" dirty="0">
                <a:latin typeface="Franklin Gothic Medium" pitchFamily="34" charset="0"/>
                <a:ea typeface="Ebrima" pitchFamily="2" charset="0"/>
                <a:cs typeface="Ebrima" pitchFamily="2" charset="0"/>
              </a:rPr>
              <a:t> </a:t>
            </a:r>
            <a:r>
              <a:rPr lang="en-US" dirty="0" err="1">
                <a:latin typeface="Franklin Gothic Medium" pitchFamily="34" charset="0"/>
                <a:ea typeface="Ebrima" pitchFamily="2" charset="0"/>
                <a:cs typeface="Ebrima" pitchFamily="2" charset="0"/>
              </a:rPr>
              <a:t>standar</a:t>
            </a:r>
            <a:r>
              <a:rPr lang="en-US" dirty="0">
                <a:latin typeface="Franklin Gothic Medium" pitchFamily="34" charset="0"/>
                <a:ea typeface="Ebrima" pitchFamily="2" charset="0"/>
                <a:cs typeface="Ebrima" pitchFamily="2" charset="0"/>
              </a:rPr>
              <a:t> </a:t>
            </a:r>
            <a:r>
              <a:rPr lang="en-US" dirty="0" err="1">
                <a:latin typeface="Franklin Gothic Medium" pitchFamily="34" charset="0"/>
                <a:ea typeface="Ebrima" pitchFamily="2" charset="0"/>
                <a:cs typeface="Ebrima" pitchFamily="2" charset="0"/>
              </a:rPr>
              <a:t>barang</a:t>
            </a:r>
            <a:r>
              <a:rPr lang="en-US" dirty="0">
                <a:latin typeface="Franklin Gothic Medium" pitchFamily="34" charset="0"/>
                <a:ea typeface="Ebrima" pitchFamily="2" charset="0"/>
                <a:cs typeface="Ebrima" pitchFamily="2" charset="0"/>
              </a:rPr>
              <a:t> </a:t>
            </a:r>
            <a:r>
              <a:rPr lang="en-US" dirty="0" err="1">
                <a:latin typeface="Franklin Gothic Medium" pitchFamily="34" charset="0"/>
                <a:ea typeface="Ebrima" pitchFamily="2" charset="0"/>
                <a:cs typeface="Ebrima" pitchFamily="2" charset="0"/>
              </a:rPr>
              <a:t>dan</a:t>
            </a:r>
            <a:r>
              <a:rPr lang="en-US" dirty="0">
                <a:latin typeface="Franklin Gothic Medium" pitchFamily="34" charset="0"/>
                <a:ea typeface="Ebrima" pitchFamily="2" charset="0"/>
                <a:cs typeface="Ebrima" pitchFamily="2" charset="0"/>
              </a:rPr>
              <a:t> </a:t>
            </a:r>
            <a:r>
              <a:rPr lang="en-US" dirty="0" err="1">
                <a:latin typeface="Franklin Gothic Medium" pitchFamily="34" charset="0"/>
                <a:ea typeface="Ebrima" pitchFamily="2" charset="0"/>
                <a:cs typeface="Ebrima" pitchFamily="2" charset="0"/>
              </a:rPr>
              <a:t>standar</a:t>
            </a:r>
            <a:r>
              <a:rPr lang="en-US" dirty="0">
                <a:latin typeface="Franklin Gothic Medium" pitchFamily="34" charset="0"/>
                <a:ea typeface="Ebrima" pitchFamily="2" charset="0"/>
                <a:cs typeface="Ebrima" pitchFamily="2" charset="0"/>
              </a:rPr>
              <a:t> </a:t>
            </a:r>
            <a:r>
              <a:rPr lang="en-US" dirty="0" err="1">
                <a:latin typeface="Franklin Gothic Medium" pitchFamily="34" charset="0"/>
                <a:ea typeface="Ebrima" pitchFamily="2" charset="0"/>
                <a:cs typeface="Ebrima" pitchFamily="2" charset="0"/>
              </a:rPr>
              <a:t>kebutuhan</a:t>
            </a:r>
            <a:r>
              <a:rPr lang="en-US" dirty="0">
                <a:latin typeface="Franklin Gothic Medium" pitchFamily="34" charset="0"/>
                <a:ea typeface="Ebrima" pitchFamily="2" charset="0"/>
                <a:cs typeface="Ebrima" pitchFamily="2" charset="0"/>
              </a:rPr>
              <a:t> (PMK 248/pmk.06/2011 u/ </a:t>
            </a:r>
            <a:r>
              <a:rPr lang="en-US" dirty="0" err="1">
                <a:latin typeface="Franklin Gothic Medium" pitchFamily="34" charset="0"/>
                <a:ea typeface="Ebrima" pitchFamily="2" charset="0"/>
                <a:cs typeface="Ebrima" pitchFamily="2" charset="0"/>
              </a:rPr>
              <a:t>tanah</a:t>
            </a:r>
            <a:r>
              <a:rPr lang="en-US" dirty="0">
                <a:latin typeface="Franklin Gothic Medium" pitchFamily="34" charset="0"/>
                <a:ea typeface="Ebrima" pitchFamily="2" charset="0"/>
                <a:cs typeface="Ebrima" pitchFamily="2" charset="0"/>
              </a:rPr>
              <a:t> </a:t>
            </a:r>
            <a:r>
              <a:rPr lang="en-US" dirty="0" err="1">
                <a:latin typeface="Franklin Gothic Medium" pitchFamily="34" charset="0"/>
                <a:ea typeface="Ebrima" pitchFamily="2" charset="0"/>
                <a:cs typeface="Ebrima" pitchFamily="2" charset="0"/>
              </a:rPr>
              <a:t>dan</a:t>
            </a:r>
            <a:r>
              <a:rPr lang="en-US" dirty="0">
                <a:latin typeface="Franklin Gothic Medium" pitchFamily="34" charset="0"/>
                <a:ea typeface="Ebrima" pitchFamily="2" charset="0"/>
                <a:cs typeface="Ebrima" pitchFamily="2" charset="0"/>
              </a:rPr>
              <a:t>/</a:t>
            </a:r>
            <a:r>
              <a:rPr lang="en-US" dirty="0" err="1">
                <a:latin typeface="Franklin Gothic Medium" pitchFamily="34" charset="0"/>
                <a:ea typeface="Ebrima" pitchFamily="2" charset="0"/>
                <a:cs typeface="Ebrima" pitchFamily="2" charset="0"/>
              </a:rPr>
              <a:t>atau</a:t>
            </a:r>
            <a:r>
              <a:rPr lang="en-US" dirty="0">
                <a:latin typeface="Franklin Gothic Medium" pitchFamily="34" charset="0"/>
                <a:ea typeface="Ebrima" pitchFamily="2" charset="0"/>
                <a:cs typeface="Ebrima" pitchFamily="2" charset="0"/>
              </a:rPr>
              <a:t> </a:t>
            </a:r>
            <a:r>
              <a:rPr lang="en-US" dirty="0" err="1" smtClean="0">
                <a:latin typeface="Franklin Gothic Medium" pitchFamily="34" charset="0"/>
                <a:ea typeface="Ebrima" pitchFamily="2" charset="0"/>
                <a:cs typeface="Ebrima" pitchFamily="2" charset="0"/>
              </a:rPr>
              <a:t>bangunan</a:t>
            </a:r>
            <a:r>
              <a:rPr lang="en-US" dirty="0">
                <a:latin typeface="Franklin Gothic Medium" pitchFamily="34" charset="0"/>
                <a:ea typeface="Ebrima" pitchFamily="2" charset="0"/>
                <a:cs typeface="Ebrima" pitchFamily="2" charset="0"/>
              </a:rPr>
              <a:t> </a:t>
            </a:r>
            <a:r>
              <a:rPr lang="en-US" dirty="0" smtClean="0">
                <a:latin typeface="Franklin Gothic Medium" pitchFamily="34" charset="0"/>
                <a:ea typeface="Ebrima" pitchFamily="2" charset="0"/>
                <a:cs typeface="Ebrima" pitchFamily="2" charset="0"/>
              </a:rPr>
              <a:t>&amp; </a:t>
            </a:r>
            <a:r>
              <a:rPr lang="en-US" dirty="0">
                <a:latin typeface="Franklin Gothic Medium" pitchFamily="34" charset="0"/>
                <a:ea typeface="Ebrima" pitchFamily="2" charset="0"/>
                <a:cs typeface="Ebrima" pitchFamily="2" charset="0"/>
              </a:rPr>
              <a:t>PMK 76/pmk.06/2015 u/ </a:t>
            </a:r>
            <a:r>
              <a:rPr lang="en-US" dirty="0" err="1">
                <a:latin typeface="Franklin Gothic Medium" pitchFamily="34" charset="0"/>
                <a:ea typeface="Ebrima" pitchFamily="2" charset="0"/>
                <a:cs typeface="Ebrima" pitchFamily="2" charset="0"/>
              </a:rPr>
              <a:t>alat</a:t>
            </a:r>
            <a:r>
              <a:rPr lang="en-US" dirty="0">
                <a:latin typeface="Franklin Gothic Medium" pitchFamily="34" charset="0"/>
                <a:ea typeface="Ebrima" pitchFamily="2" charset="0"/>
                <a:cs typeface="Ebrima" pitchFamily="2" charset="0"/>
              </a:rPr>
              <a:t> </a:t>
            </a:r>
            <a:r>
              <a:rPr lang="en-US" dirty="0" err="1">
                <a:latin typeface="Franklin Gothic Medium" pitchFamily="34" charset="0"/>
                <a:ea typeface="Ebrima" pitchFamily="2" charset="0"/>
                <a:cs typeface="Ebrima" pitchFamily="2" charset="0"/>
              </a:rPr>
              <a:t>angkutan</a:t>
            </a:r>
            <a:r>
              <a:rPr lang="en-US" dirty="0">
                <a:latin typeface="Franklin Gothic Medium" pitchFamily="34" charset="0"/>
                <a:ea typeface="Ebrima" pitchFamily="2" charset="0"/>
                <a:cs typeface="Ebrima" pitchFamily="2" charset="0"/>
              </a:rPr>
              <a:t> </a:t>
            </a:r>
            <a:r>
              <a:rPr lang="en-US" dirty="0" err="1">
                <a:latin typeface="Franklin Gothic Medium" pitchFamily="34" charset="0"/>
                <a:ea typeface="Ebrima" pitchFamily="2" charset="0"/>
                <a:cs typeface="Ebrima" pitchFamily="2" charset="0"/>
              </a:rPr>
              <a:t>bermotor</a:t>
            </a:r>
            <a:r>
              <a:rPr lang="en-US" dirty="0">
                <a:latin typeface="Franklin Gothic Medium" pitchFamily="34" charset="0"/>
                <a:ea typeface="Ebrima" pitchFamily="2" charset="0"/>
                <a:cs typeface="Ebrima" pitchFamily="2" charset="0"/>
              </a:rPr>
              <a:t>) </a:t>
            </a:r>
            <a:r>
              <a:rPr lang="en-US" dirty="0" err="1">
                <a:latin typeface="Franklin Gothic Medium" pitchFamily="34" charset="0"/>
                <a:ea typeface="Ebrima" pitchFamily="2" charset="0"/>
                <a:cs typeface="Ebrima" pitchFamily="2" charset="0"/>
              </a:rPr>
              <a:t>dengan</a:t>
            </a:r>
            <a:r>
              <a:rPr lang="en-US" dirty="0">
                <a:latin typeface="Franklin Gothic Medium" pitchFamily="34" charset="0"/>
                <a:ea typeface="Ebrima" pitchFamily="2" charset="0"/>
                <a:cs typeface="Ebrima" pitchFamily="2" charset="0"/>
              </a:rPr>
              <a:t> </a:t>
            </a:r>
            <a:r>
              <a:rPr lang="en-US" dirty="0" err="1">
                <a:latin typeface="Franklin Gothic Medium" pitchFamily="34" charset="0"/>
                <a:ea typeface="Ebrima" pitchFamily="2" charset="0"/>
                <a:cs typeface="Ebrima" pitchFamily="2" charset="0"/>
              </a:rPr>
              <a:t>memperhatikan</a:t>
            </a:r>
            <a:r>
              <a:rPr lang="en-US" dirty="0">
                <a:latin typeface="Franklin Gothic Medium" pitchFamily="34" charset="0"/>
                <a:ea typeface="Ebrima" pitchFamily="2" charset="0"/>
                <a:cs typeface="Ebrima" pitchFamily="2" charset="0"/>
              </a:rPr>
              <a:t> </a:t>
            </a:r>
            <a:r>
              <a:rPr lang="en-US" dirty="0" err="1">
                <a:latin typeface="Franklin Gothic Medium" pitchFamily="34" charset="0"/>
                <a:ea typeface="Ebrima" pitchFamily="2" charset="0"/>
                <a:cs typeface="Ebrima" pitchFamily="2" charset="0"/>
              </a:rPr>
              <a:t>ketersediaan</a:t>
            </a:r>
            <a:r>
              <a:rPr lang="en-US" dirty="0">
                <a:latin typeface="Franklin Gothic Medium" pitchFamily="34" charset="0"/>
                <a:ea typeface="Ebrima" pitchFamily="2" charset="0"/>
                <a:cs typeface="Ebrima" pitchFamily="2" charset="0"/>
              </a:rPr>
              <a:t> BMN yang </a:t>
            </a:r>
            <a:r>
              <a:rPr lang="en-US" dirty="0" err="1">
                <a:latin typeface="Franklin Gothic Medium" pitchFamily="34" charset="0"/>
                <a:ea typeface="Ebrima" pitchFamily="2" charset="0"/>
                <a:cs typeface="Ebrima" pitchFamily="2" charset="0"/>
              </a:rPr>
              <a:t>dikuasai</a:t>
            </a:r>
            <a:r>
              <a:rPr lang="en-US" dirty="0">
                <a:latin typeface="Franklin Gothic Medium" pitchFamily="34" charset="0"/>
                <a:ea typeface="Ebrima" pitchFamily="2" charset="0"/>
                <a:cs typeface="Ebrima" pitchFamily="2" charset="0"/>
              </a:rPr>
              <a:t> </a:t>
            </a:r>
            <a:r>
              <a:rPr lang="en-US" dirty="0" err="1">
                <a:latin typeface="Franklin Gothic Medium" pitchFamily="34" charset="0"/>
                <a:ea typeface="Ebrima" pitchFamily="2" charset="0"/>
                <a:cs typeface="Ebrima" pitchFamily="2" charset="0"/>
              </a:rPr>
              <a:t>satker</a:t>
            </a:r>
            <a:r>
              <a:rPr lang="en-US" dirty="0">
                <a:latin typeface="Franklin Gothic Medium" pitchFamily="34" charset="0"/>
                <a:ea typeface="Ebrima" pitchFamily="2" charset="0"/>
                <a:cs typeface="Ebrima" pitchFamily="2" charset="0"/>
              </a:rPr>
              <a:t> yang </a:t>
            </a:r>
            <a:r>
              <a:rPr lang="en-US" dirty="0" err="1">
                <a:latin typeface="Franklin Gothic Medium" pitchFamily="34" charset="0"/>
                <a:ea typeface="Ebrima" pitchFamily="2" charset="0"/>
                <a:cs typeface="Ebrima" pitchFamily="2" charset="0"/>
              </a:rPr>
              <a:t>bersangkutan</a:t>
            </a:r>
            <a:endParaRPr lang="en-US" dirty="0">
              <a:latin typeface="Franklin Gothic Medium" pitchFamily="34" charset="0"/>
              <a:ea typeface="Ebrima" pitchFamily="2" charset="0"/>
              <a:cs typeface="Ebrima" pitchFamily="2" charset="0"/>
            </a:endParaRPr>
          </a:p>
          <a:p>
            <a:pPr algn="just">
              <a:lnSpc>
                <a:spcPct val="120000"/>
              </a:lnSpc>
            </a:pPr>
            <a:endParaRPr lang="en-US" dirty="0">
              <a:latin typeface="Franklin Gothic Medium" pitchFamily="34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6" name="Picture 14" descr="H:\IMG_386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3" y="5849640"/>
            <a:ext cx="976863" cy="100836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Parallelogram 6"/>
          <p:cNvSpPr/>
          <p:nvPr/>
        </p:nvSpPr>
        <p:spPr>
          <a:xfrm>
            <a:off x="827584" y="6727676"/>
            <a:ext cx="8424936" cy="130324"/>
          </a:xfrm>
          <a:prstGeom prst="parallelogram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1547664" y="6464369"/>
            <a:ext cx="7920880" cy="263307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29491" y="6464369"/>
            <a:ext cx="1779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SETDITJEN KSDAE ©2016</a:t>
            </a:r>
          </a:p>
        </p:txBody>
      </p:sp>
    </p:spTree>
    <p:extLst>
      <p:ext uri="{BB962C8B-B14F-4D97-AF65-F5344CB8AC3E}">
        <p14:creationId xmlns:p14="http://schemas.microsoft.com/office/powerpoint/2010/main" val="281220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5263" y="274638"/>
            <a:ext cx="9149263" cy="706090"/>
          </a:xfr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Rencana</a:t>
            </a:r>
            <a:r>
              <a:rPr lang="en-US" sz="28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Kebutuhan</a:t>
            </a:r>
            <a:r>
              <a:rPr lang="en-US" sz="28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Barang</a:t>
            </a:r>
            <a:r>
              <a:rPr lang="en-US" sz="28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Milik</a:t>
            </a:r>
            <a:r>
              <a:rPr lang="en-US" sz="28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Negara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2071" y="1556792"/>
            <a:ext cx="7772400" cy="4032448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en-US" dirty="0">
                <a:latin typeface="Franklin Gothic Medium" pitchFamily="34" charset="0"/>
              </a:rPr>
              <a:t>RKBMN </a:t>
            </a:r>
            <a:r>
              <a:rPr lang="en-US" dirty="0" err="1">
                <a:latin typeface="Franklin Gothic Medium" pitchFamily="34" charset="0"/>
              </a:rPr>
              <a:t>untuk</a:t>
            </a:r>
            <a:r>
              <a:rPr lang="en-US" dirty="0">
                <a:latin typeface="Franklin Gothic Medium" pitchFamily="34" charset="0"/>
              </a:rPr>
              <a:t> </a:t>
            </a:r>
            <a:r>
              <a:rPr lang="en-US" dirty="0" err="1">
                <a:latin typeface="Franklin Gothic Medium" pitchFamily="34" charset="0"/>
              </a:rPr>
              <a:t>pemeliharaan</a:t>
            </a:r>
            <a:r>
              <a:rPr lang="en-US" dirty="0">
                <a:latin typeface="Franklin Gothic Medium" pitchFamily="34" charset="0"/>
              </a:rPr>
              <a:t> </a:t>
            </a:r>
            <a:r>
              <a:rPr lang="en-US" dirty="0" err="1">
                <a:latin typeface="Franklin Gothic Medium" pitchFamily="34" charset="0"/>
              </a:rPr>
              <a:t>diusulkan</a:t>
            </a:r>
            <a:r>
              <a:rPr lang="en-US" dirty="0">
                <a:latin typeface="Franklin Gothic Medium" pitchFamily="34" charset="0"/>
              </a:rPr>
              <a:t> </a:t>
            </a:r>
            <a:r>
              <a:rPr lang="en-US" dirty="0" err="1">
                <a:latin typeface="Franklin Gothic Medium" pitchFamily="34" charset="0"/>
              </a:rPr>
              <a:t>terhadap</a:t>
            </a:r>
            <a:r>
              <a:rPr lang="en-US" dirty="0">
                <a:latin typeface="Franklin Gothic Medium" pitchFamily="34" charset="0"/>
              </a:rPr>
              <a:t> BMN </a:t>
            </a:r>
            <a:r>
              <a:rPr lang="en-US" dirty="0" err="1">
                <a:latin typeface="Franklin Gothic Medium" pitchFamily="34" charset="0"/>
              </a:rPr>
              <a:t>berupa</a:t>
            </a:r>
            <a:r>
              <a:rPr lang="en-US" dirty="0">
                <a:latin typeface="Franklin Gothic Medium" pitchFamily="34" charset="0"/>
              </a:rPr>
              <a:t> </a:t>
            </a:r>
            <a:r>
              <a:rPr lang="en-US" dirty="0" err="1">
                <a:latin typeface="Franklin Gothic Medium" pitchFamily="34" charset="0"/>
              </a:rPr>
              <a:t>tanah</a:t>
            </a:r>
            <a:r>
              <a:rPr lang="en-US" dirty="0">
                <a:latin typeface="Franklin Gothic Medium" pitchFamily="34" charset="0"/>
              </a:rPr>
              <a:t> </a:t>
            </a:r>
            <a:r>
              <a:rPr lang="en-US" dirty="0" err="1">
                <a:latin typeface="Franklin Gothic Medium" pitchFamily="34" charset="0"/>
              </a:rPr>
              <a:t>dan</a:t>
            </a:r>
            <a:r>
              <a:rPr lang="en-US" dirty="0">
                <a:latin typeface="Franklin Gothic Medium" pitchFamily="34" charset="0"/>
              </a:rPr>
              <a:t>/</a:t>
            </a:r>
            <a:r>
              <a:rPr lang="en-US" dirty="0" err="1">
                <a:latin typeface="Franklin Gothic Medium" pitchFamily="34" charset="0"/>
              </a:rPr>
              <a:t>atau</a:t>
            </a:r>
            <a:r>
              <a:rPr lang="en-US" dirty="0">
                <a:latin typeface="Franklin Gothic Medium" pitchFamily="34" charset="0"/>
              </a:rPr>
              <a:t> </a:t>
            </a:r>
            <a:r>
              <a:rPr lang="en-US" dirty="0" err="1">
                <a:latin typeface="Franklin Gothic Medium" pitchFamily="34" charset="0"/>
              </a:rPr>
              <a:t>bangunan</a:t>
            </a:r>
            <a:r>
              <a:rPr lang="en-US" dirty="0">
                <a:latin typeface="Franklin Gothic Medium" pitchFamily="34" charset="0"/>
              </a:rPr>
              <a:t>, </a:t>
            </a:r>
            <a:r>
              <a:rPr lang="en-US" dirty="0" err="1">
                <a:latin typeface="Franklin Gothic Medium" pitchFamily="34" charset="0"/>
              </a:rPr>
              <a:t>alat</a:t>
            </a:r>
            <a:r>
              <a:rPr lang="en-US" dirty="0">
                <a:latin typeface="Franklin Gothic Medium" pitchFamily="34" charset="0"/>
              </a:rPr>
              <a:t> </a:t>
            </a:r>
            <a:r>
              <a:rPr lang="en-US" dirty="0" err="1">
                <a:latin typeface="Franklin Gothic Medium" pitchFamily="34" charset="0"/>
              </a:rPr>
              <a:t>angkutan</a:t>
            </a:r>
            <a:r>
              <a:rPr lang="en-US" dirty="0">
                <a:latin typeface="Franklin Gothic Medium" pitchFamily="34" charset="0"/>
              </a:rPr>
              <a:t> </a:t>
            </a:r>
            <a:r>
              <a:rPr lang="en-US" dirty="0" err="1">
                <a:latin typeface="Franklin Gothic Medium" pitchFamily="34" charset="0"/>
              </a:rPr>
              <a:t>bermotor</a:t>
            </a:r>
            <a:r>
              <a:rPr lang="en-US" dirty="0">
                <a:latin typeface="Franklin Gothic Medium" pitchFamily="34" charset="0"/>
              </a:rPr>
              <a:t>, </a:t>
            </a:r>
            <a:r>
              <a:rPr lang="en-US" dirty="0" err="1">
                <a:latin typeface="Franklin Gothic Medium" pitchFamily="34" charset="0"/>
              </a:rPr>
              <a:t>dan</a:t>
            </a:r>
            <a:r>
              <a:rPr lang="en-US" dirty="0">
                <a:latin typeface="Franklin Gothic Medium" pitchFamily="34" charset="0"/>
              </a:rPr>
              <a:t> BMN </a:t>
            </a:r>
            <a:r>
              <a:rPr lang="en-US" dirty="0" err="1">
                <a:latin typeface="Franklin Gothic Medium" pitchFamily="34" charset="0"/>
              </a:rPr>
              <a:t>dengan</a:t>
            </a:r>
            <a:r>
              <a:rPr lang="en-US" dirty="0">
                <a:latin typeface="Franklin Gothic Medium" pitchFamily="34" charset="0"/>
              </a:rPr>
              <a:t> </a:t>
            </a:r>
            <a:r>
              <a:rPr lang="en-US" dirty="0" err="1">
                <a:latin typeface="Franklin Gothic Medium" pitchFamily="34" charset="0"/>
              </a:rPr>
              <a:t>nilai</a:t>
            </a:r>
            <a:r>
              <a:rPr lang="en-US" dirty="0">
                <a:latin typeface="Franklin Gothic Medium" pitchFamily="34" charset="0"/>
              </a:rPr>
              <a:t> </a:t>
            </a:r>
            <a:r>
              <a:rPr lang="en-US" dirty="0" err="1">
                <a:latin typeface="Franklin Gothic Medium" pitchFamily="34" charset="0"/>
              </a:rPr>
              <a:t>perolehan</a:t>
            </a:r>
            <a:r>
              <a:rPr lang="en-US" dirty="0">
                <a:latin typeface="Franklin Gothic Medium" pitchFamily="34" charset="0"/>
              </a:rPr>
              <a:t> minimal Rp100 </a:t>
            </a:r>
            <a:r>
              <a:rPr lang="en-US" dirty="0" err="1">
                <a:latin typeface="Franklin Gothic Medium" pitchFamily="34" charset="0"/>
              </a:rPr>
              <a:t>juta</a:t>
            </a:r>
            <a:r>
              <a:rPr lang="en-US" dirty="0">
                <a:latin typeface="Franklin Gothic Medium" pitchFamily="34" charset="0"/>
              </a:rPr>
              <a:t>/unit </a:t>
            </a:r>
            <a:r>
              <a:rPr lang="en-US" dirty="0" err="1">
                <a:latin typeface="Franklin Gothic Medium" pitchFamily="34" charset="0"/>
              </a:rPr>
              <a:t>dengan</a:t>
            </a:r>
            <a:r>
              <a:rPr lang="en-US" dirty="0">
                <a:latin typeface="Franklin Gothic Medium" pitchFamily="34" charset="0"/>
              </a:rPr>
              <a:t> </a:t>
            </a:r>
            <a:r>
              <a:rPr lang="en-US" dirty="0" err="1">
                <a:latin typeface="Franklin Gothic Medium" pitchFamily="34" charset="0"/>
              </a:rPr>
              <a:t>memperhatikan</a:t>
            </a:r>
            <a:r>
              <a:rPr lang="en-US" dirty="0">
                <a:latin typeface="Franklin Gothic Medium" pitchFamily="34" charset="0"/>
              </a:rPr>
              <a:t> status </a:t>
            </a:r>
            <a:r>
              <a:rPr lang="en-US" dirty="0" err="1">
                <a:latin typeface="Franklin Gothic Medium" pitchFamily="34" charset="0"/>
              </a:rPr>
              <a:t>penggunaan</a:t>
            </a:r>
            <a:r>
              <a:rPr lang="en-US" dirty="0">
                <a:latin typeface="Franklin Gothic Medium" pitchFamily="34" charset="0"/>
              </a:rPr>
              <a:t> </a:t>
            </a:r>
            <a:r>
              <a:rPr lang="en-US" dirty="0" err="1">
                <a:latin typeface="Franklin Gothic Medium" pitchFamily="34" charset="0"/>
              </a:rPr>
              <a:t>dan</a:t>
            </a:r>
            <a:r>
              <a:rPr lang="en-US" dirty="0">
                <a:latin typeface="Franklin Gothic Medium" pitchFamily="34" charset="0"/>
              </a:rPr>
              <a:t> </a:t>
            </a:r>
            <a:r>
              <a:rPr lang="en-US" dirty="0" err="1">
                <a:latin typeface="Franklin Gothic Medium" pitchFamily="34" charset="0"/>
              </a:rPr>
              <a:t>kondisi</a:t>
            </a:r>
            <a:r>
              <a:rPr lang="en-US" dirty="0">
                <a:latin typeface="Franklin Gothic Medium" pitchFamily="34" charset="0"/>
              </a:rPr>
              <a:t> </a:t>
            </a:r>
            <a:r>
              <a:rPr lang="en-US" dirty="0" err="1">
                <a:latin typeface="Franklin Gothic Medium" pitchFamily="34" charset="0"/>
              </a:rPr>
              <a:t>barang</a:t>
            </a:r>
            <a:r>
              <a:rPr lang="en-US" dirty="0">
                <a:latin typeface="Franklin Gothic Medium" pitchFamily="34" charset="0"/>
              </a:rPr>
              <a:t>.</a:t>
            </a:r>
          </a:p>
          <a:p>
            <a:pPr lvl="0" algn="just"/>
            <a:r>
              <a:rPr lang="en-US" dirty="0">
                <a:latin typeface="Franklin Gothic Medium" pitchFamily="34" charset="0"/>
              </a:rPr>
              <a:t>RKBMN </a:t>
            </a:r>
            <a:r>
              <a:rPr lang="en-US" dirty="0" err="1">
                <a:latin typeface="Franklin Gothic Medium" pitchFamily="34" charset="0"/>
              </a:rPr>
              <a:t>untuk</a:t>
            </a:r>
            <a:r>
              <a:rPr lang="en-US" dirty="0">
                <a:latin typeface="Franklin Gothic Medium" pitchFamily="34" charset="0"/>
              </a:rPr>
              <a:t> </a:t>
            </a:r>
            <a:r>
              <a:rPr lang="en-US" dirty="0" err="1">
                <a:latin typeface="Franklin Gothic Medium" pitchFamily="34" charset="0"/>
              </a:rPr>
              <a:t>pemeliharaan</a:t>
            </a:r>
            <a:r>
              <a:rPr lang="en-US" dirty="0">
                <a:latin typeface="Franklin Gothic Medium" pitchFamily="34" charset="0"/>
              </a:rPr>
              <a:t> </a:t>
            </a:r>
            <a:r>
              <a:rPr lang="en-US" dirty="0" err="1">
                <a:latin typeface="Franklin Gothic Medium" pitchFamily="34" charset="0"/>
              </a:rPr>
              <a:t>tidak</a:t>
            </a:r>
            <a:r>
              <a:rPr lang="en-US" dirty="0">
                <a:latin typeface="Franklin Gothic Medium" pitchFamily="34" charset="0"/>
              </a:rPr>
              <a:t> </a:t>
            </a:r>
            <a:r>
              <a:rPr lang="en-US" dirty="0" err="1">
                <a:latin typeface="Franklin Gothic Medium" pitchFamily="34" charset="0"/>
              </a:rPr>
              <a:t>dapat</a:t>
            </a:r>
            <a:r>
              <a:rPr lang="en-US" dirty="0">
                <a:latin typeface="Franklin Gothic Medium" pitchFamily="34" charset="0"/>
              </a:rPr>
              <a:t> </a:t>
            </a:r>
            <a:r>
              <a:rPr lang="en-US" dirty="0" err="1">
                <a:latin typeface="Franklin Gothic Medium" pitchFamily="34" charset="0"/>
              </a:rPr>
              <a:t>diusulkan</a:t>
            </a:r>
            <a:r>
              <a:rPr lang="en-US" dirty="0">
                <a:latin typeface="Franklin Gothic Medium" pitchFamily="34" charset="0"/>
              </a:rPr>
              <a:t> </a:t>
            </a:r>
            <a:r>
              <a:rPr lang="en-US" dirty="0" err="1">
                <a:latin typeface="Franklin Gothic Medium" pitchFamily="34" charset="0"/>
              </a:rPr>
              <a:t>untuk</a:t>
            </a:r>
            <a:r>
              <a:rPr lang="en-US" dirty="0">
                <a:latin typeface="Franklin Gothic Medium" pitchFamily="34" charset="0"/>
              </a:rPr>
              <a:t> BMN </a:t>
            </a:r>
            <a:r>
              <a:rPr lang="en-US" dirty="0" err="1">
                <a:latin typeface="Franklin Gothic Medium" pitchFamily="34" charset="0"/>
              </a:rPr>
              <a:t>dalam</a:t>
            </a:r>
            <a:r>
              <a:rPr lang="en-US" dirty="0">
                <a:latin typeface="Franklin Gothic Medium" pitchFamily="34" charset="0"/>
              </a:rPr>
              <a:t> </a:t>
            </a:r>
            <a:r>
              <a:rPr lang="en-US" dirty="0" err="1">
                <a:latin typeface="Franklin Gothic Medium" pitchFamily="34" charset="0"/>
              </a:rPr>
              <a:t>kondisi</a:t>
            </a:r>
            <a:r>
              <a:rPr lang="en-US" dirty="0">
                <a:latin typeface="Franklin Gothic Medium" pitchFamily="34" charset="0"/>
              </a:rPr>
              <a:t> </a:t>
            </a:r>
            <a:r>
              <a:rPr lang="en-US" dirty="0" err="1">
                <a:latin typeface="Franklin Gothic Medium" pitchFamily="34" charset="0"/>
              </a:rPr>
              <a:t>rusak</a:t>
            </a:r>
            <a:r>
              <a:rPr lang="en-US" dirty="0">
                <a:latin typeface="Franklin Gothic Medium" pitchFamily="34" charset="0"/>
              </a:rPr>
              <a:t> </a:t>
            </a:r>
            <a:r>
              <a:rPr lang="en-US" dirty="0" err="1">
                <a:latin typeface="Franklin Gothic Medium" pitchFamily="34" charset="0"/>
              </a:rPr>
              <a:t>berat</a:t>
            </a:r>
            <a:r>
              <a:rPr lang="en-US" dirty="0">
                <a:latin typeface="Franklin Gothic Medium" pitchFamily="34" charset="0"/>
              </a:rPr>
              <a:t>, </a:t>
            </a:r>
            <a:r>
              <a:rPr lang="en-US" dirty="0" err="1">
                <a:latin typeface="Franklin Gothic Medium" pitchFamily="34" charset="0"/>
              </a:rPr>
              <a:t>dalam</a:t>
            </a:r>
            <a:r>
              <a:rPr lang="en-US" dirty="0">
                <a:latin typeface="Franklin Gothic Medium" pitchFamily="34" charset="0"/>
              </a:rPr>
              <a:t> status </a:t>
            </a:r>
            <a:r>
              <a:rPr lang="en-US" dirty="0" err="1">
                <a:latin typeface="Franklin Gothic Medium" pitchFamily="34" charset="0"/>
              </a:rPr>
              <a:t>penggunaan</a:t>
            </a:r>
            <a:r>
              <a:rPr lang="en-US" dirty="0">
                <a:latin typeface="Franklin Gothic Medium" pitchFamily="34" charset="0"/>
              </a:rPr>
              <a:t> </a:t>
            </a:r>
            <a:r>
              <a:rPr lang="en-US" dirty="0" err="1">
                <a:latin typeface="Franklin Gothic Medium" pitchFamily="34" charset="0"/>
              </a:rPr>
              <a:t>sementara</a:t>
            </a:r>
            <a:r>
              <a:rPr lang="en-US" dirty="0">
                <a:latin typeface="Franklin Gothic Medium" pitchFamily="34" charset="0"/>
              </a:rPr>
              <a:t>, </a:t>
            </a:r>
            <a:r>
              <a:rPr lang="en-US" dirty="0" err="1">
                <a:latin typeface="Franklin Gothic Medium" pitchFamily="34" charset="0"/>
              </a:rPr>
              <a:t>dioperasikan</a:t>
            </a:r>
            <a:r>
              <a:rPr lang="en-US" dirty="0">
                <a:latin typeface="Franklin Gothic Medium" pitchFamily="34" charset="0"/>
              </a:rPr>
              <a:t> </a:t>
            </a:r>
            <a:r>
              <a:rPr lang="en-US" dirty="0" err="1">
                <a:latin typeface="Franklin Gothic Medium" pitchFamily="34" charset="0"/>
              </a:rPr>
              <a:t>pihak</a:t>
            </a:r>
            <a:r>
              <a:rPr lang="en-US" dirty="0">
                <a:latin typeface="Franklin Gothic Medium" pitchFamily="34" charset="0"/>
              </a:rPr>
              <a:t> lain </a:t>
            </a:r>
            <a:r>
              <a:rPr lang="en-US" dirty="0" err="1">
                <a:latin typeface="Franklin Gothic Medium" pitchFamily="34" charset="0"/>
              </a:rPr>
              <a:t>dan</a:t>
            </a:r>
            <a:r>
              <a:rPr lang="en-US" dirty="0">
                <a:latin typeface="Franklin Gothic Medium" pitchFamily="34" charset="0"/>
              </a:rPr>
              <a:t> </a:t>
            </a:r>
            <a:r>
              <a:rPr lang="en-US" dirty="0" err="1">
                <a:latin typeface="Franklin Gothic Medium" pitchFamily="34" charset="0"/>
              </a:rPr>
              <a:t>dalam</a:t>
            </a:r>
            <a:r>
              <a:rPr lang="en-US" dirty="0">
                <a:latin typeface="Franklin Gothic Medium" pitchFamily="34" charset="0"/>
              </a:rPr>
              <a:t> status </a:t>
            </a:r>
            <a:r>
              <a:rPr lang="en-US" dirty="0" err="1">
                <a:latin typeface="Franklin Gothic Medium" pitchFamily="34" charset="0"/>
              </a:rPr>
              <a:t>dilakukan</a:t>
            </a:r>
            <a:r>
              <a:rPr lang="en-US" dirty="0">
                <a:latin typeface="Franklin Gothic Medium" pitchFamily="34" charset="0"/>
              </a:rPr>
              <a:t> </a:t>
            </a:r>
            <a:r>
              <a:rPr lang="en-US" dirty="0" err="1">
                <a:latin typeface="Franklin Gothic Medium" pitchFamily="34" charset="0"/>
              </a:rPr>
              <a:t>pemanfaatan</a:t>
            </a:r>
            <a:r>
              <a:rPr lang="en-US" dirty="0">
                <a:latin typeface="Franklin Gothic Medium" pitchFamily="34" charset="0"/>
              </a:rPr>
              <a:t> (</a:t>
            </a:r>
            <a:r>
              <a:rPr lang="en-US" dirty="0" err="1">
                <a:latin typeface="Franklin Gothic Medium" pitchFamily="34" charset="0"/>
              </a:rPr>
              <a:t>sewa</a:t>
            </a:r>
            <a:r>
              <a:rPr lang="en-US" dirty="0">
                <a:latin typeface="Franklin Gothic Medium" pitchFamily="34" charset="0"/>
              </a:rPr>
              <a:t>, </a:t>
            </a:r>
            <a:r>
              <a:rPr lang="en-US" dirty="0" err="1">
                <a:latin typeface="Franklin Gothic Medium" pitchFamily="34" charset="0"/>
              </a:rPr>
              <a:t>pinjam</a:t>
            </a:r>
            <a:r>
              <a:rPr lang="en-US" dirty="0">
                <a:latin typeface="Franklin Gothic Medium" pitchFamily="34" charset="0"/>
              </a:rPr>
              <a:t> </a:t>
            </a:r>
            <a:r>
              <a:rPr lang="en-US" dirty="0" err="1">
                <a:latin typeface="Franklin Gothic Medium" pitchFamily="34" charset="0"/>
              </a:rPr>
              <a:t>pakai</a:t>
            </a:r>
            <a:r>
              <a:rPr lang="en-US" dirty="0">
                <a:latin typeface="Franklin Gothic Medium" pitchFamily="34" charset="0"/>
              </a:rPr>
              <a:t>, </a:t>
            </a:r>
            <a:r>
              <a:rPr lang="en-US" dirty="0" err="1">
                <a:latin typeface="Franklin Gothic Medium" pitchFamily="34" charset="0"/>
              </a:rPr>
              <a:t>ksp</a:t>
            </a:r>
            <a:r>
              <a:rPr lang="en-US" dirty="0">
                <a:latin typeface="Franklin Gothic Medium" pitchFamily="34" charset="0"/>
              </a:rPr>
              <a:t>, </a:t>
            </a:r>
            <a:r>
              <a:rPr lang="en-US" dirty="0" err="1">
                <a:latin typeface="Franklin Gothic Medium" pitchFamily="34" charset="0"/>
              </a:rPr>
              <a:t>bsg</a:t>
            </a:r>
            <a:r>
              <a:rPr lang="en-US" dirty="0">
                <a:latin typeface="Franklin Gothic Medium" pitchFamily="34" charset="0"/>
              </a:rPr>
              <a:t>, </a:t>
            </a:r>
            <a:r>
              <a:rPr lang="en-US" dirty="0" err="1">
                <a:latin typeface="Franklin Gothic Medium" pitchFamily="34" charset="0"/>
              </a:rPr>
              <a:t>bgs</a:t>
            </a:r>
            <a:r>
              <a:rPr lang="en-US" dirty="0" smtClean="0">
                <a:latin typeface="Franklin Gothic Medium" pitchFamily="34" charset="0"/>
              </a:rPr>
              <a:t>)</a:t>
            </a:r>
            <a:endParaRPr lang="en-US" dirty="0">
              <a:latin typeface="Franklin Gothic Medium" pitchFamily="34" charset="0"/>
            </a:endParaRPr>
          </a:p>
        </p:txBody>
      </p:sp>
      <p:pic>
        <p:nvPicPr>
          <p:cNvPr id="6" name="Picture 14" descr="H:\IMG_386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3" y="5849640"/>
            <a:ext cx="976863" cy="100836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Parallelogram 6"/>
          <p:cNvSpPr/>
          <p:nvPr/>
        </p:nvSpPr>
        <p:spPr>
          <a:xfrm>
            <a:off x="827584" y="6727676"/>
            <a:ext cx="8424936" cy="130324"/>
          </a:xfrm>
          <a:prstGeom prst="parallelogram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1547664" y="6464369"/>
            <a:ext cx="7920880" cy="263307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29491" y="6464369"/>
            <a:ext cx="1779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SETDITJEN KSDAE ©2016</a:t>
            </a:r>
          </a:p>
        </p:txBody>
      </p:sp>
    </p:spTree>
    <p:extLst>
      <p:ext uri="{BB962C8B-B14F-4D97-AF65-F5344CB8AC3E}">
        <p14:creationId xmlns:p14="http://schemas.microsoft.com/office/powerpoint/2010/main" val="347136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263" y="512064"/>
            <a:ext cx="9149263" cy="1332760"/>
          </a:xfr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latin typeface="Aharoni" pitchFamily="2" charset="-79"/>
                <a:cs typeface="Aharoni" pitchFamily="2" charset="-79"/>
              </a:rPr>
              <a:t>Penetapan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Status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Pengggunaan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BMN   </a:t>
            </a:r>
            <a:r>
              <a:rPr lang="en-US" sz="2800" dirty="0" smtClean="0">
                <a:solidFill>
                  <a:srgbClr val="0070C0"/>
                </a:solidFill>
              </a:rPr>
              <a:t>(PMK 246/PMK.06/2014</a:t>
            </a:r>
            <a:r>
              <a:rPr lang="en-US" sz="2800" dirty="0">
                <a:solidFill>
                  <a:srgbClr val="0070C0"/>
                </a:solidFill>
              </a:rPr>
              <a:t>)</a:t>
            </a:r>
            <a:endParaRPr lang="en-US" sz="28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55040"/>
            <a:ext cx="8001000" cy="4145760"/>
          </a:xfrm>
        </p:spPr>
        <p:txBody>
          <a:bodyPr>
            <a:norm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en-US" sz="2100" dirty="0" err="1">
                <a:latin typeface="Franklin Gothic Medium" pitchFamily="34" charset="0"/>
              </a:rPr>
              <a:t>Sampai</a:t>
            </a:r>
            <a:r>
              <a:rPr lang="en-US" sz="2100" dirty="0">
                <a:latin typeface="Franklin Gothic Medium" pitchFamily="34" charset="0"/>
              </a:rPr>
              <a:t> </a:t>
            </a:r>
            <a:r>
              <a:rPr lang="en-US" sz="2100" dirty="0" err="1">
                <a:latin typeface="Franklin Gothic Medium" pitchFamily="34" charset="0"/>
              </a:rPr>
              <a:t>dengan</a:t>
            </a:r>
            <a:r>
              <a:rPr lang="en-US" sz="2100" dirty="0">
                <a:latin typeface="Franklin Gothic Medium" pitchFamily="34" charset="0"/>
              </a:rPr>
              <a:t> </a:t>
            </a:r>
            <a:r>
              <a:rPr lang="en-US" sz="2100" dirty="0" err="1">
                <a:latin typeface="Franklin Gothic Medium" pitchFamily="34" charset="0"/>
              </a:rPr>
              <a:t>tahun</a:t>
            </a:r>
            <a:r>
              <a:rPr lang="en-US" sz="2100" dirty="0">
                <a:latin typeface="Franklin Gothic Medium" pitchFamily="34" charset="0"/>
              </a:rPr>
              <a:t> 2015 BMN yang </a:t>
            </a:r>
            <a:r>
              <a:rPr lang="en-US" sz="2100" b="1" dirty="0" err="1">
                <a:latin typeface="Franklin Gothic Medium" pitchFamily="34" charset="0"/>
              </a:rPr>
              <a:t>telah</a:t>
            </a:r>
            <a:r>
              <a:rPr lang="en-US" sz="2100" b="1" dirty="0">
                <a:latin typeface="Franklin Gothic Medium" pitchFamily="34" charset="0"/>
              </a:rPr>
              <a:t> </a:t>
            </a:r>
            <a:r>
              <a:rPr lang="en-US" sz="2100" dirty="0" smtClean="0">
                <a:latin typeface="Franklin Gothic Medium" pitchFamily="34" charset="0"/>
              </a:rPr>
              <a:t> </a:t>
            </a:r>
            <a:r>
              <a:rPr lang="en-US" sz="2100" dirty="0">
                <a:latin typeface="Franklin Gothic Medium" pitchFamily="34" charset="0"/>
              </a:rPr>
              <a:t>PSP </a:t>
            </a:r>
            <a:r>
              <a:rPr lang="en-US" sz="2100" dirty="0" err="1" smtClean="0">
                <a:latin typeface="Franklin Gothic Medium" pitchFamily="34" charset="0"/>
              </a:rPr>
              <a:t>senilai</a:t>
            </a:r>
            <a:r>
              <a:rPr lang="en-US" sz="2100" dirty="0" smtClean="0">
                <a:solidFill>
                  <a:srgbClr val="FF0000"/>
                </a:solidFill>
                <a:latin typeface="Franklin Gothic Medium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Franklin Gothic Medium" pitchFamily="34" charset="0"/>
              </a:rPr>
              <a:t>Rp412.056.469.383</a:t>
            </a:r>
            <a:r>
              <a:rPr lang="en-US" sz="2800" b="1" dirty="0" smtClean="0">
                <a:solidFill>
                  <a:srgbClr val="00B050"/>
                </a:solidFill>
                <a:latin typeface="Franklin Gothic Medium" pitchFamily="34" charset="0"/>
              </a:rPr>
              <a:t> </a:t>
            </a:r>
            <a:r>
              <a:rPr lang="en-US" sz="2100" dirty="0" err="1" smtClean="0">
                <a:latin typeface="Franklin Gothic Medium" pitchFamily="34" charset="0"/>
              </a:rPr>
              <a:t>dari</a:t>
            </a:r>
            <a:r>
              <a:rPr lang="en-US" sz="2100" dirty="0" smtClean="0">
                <a:latin typeface="Franklin Gothic Medium" pitchFamily="34" charset="0"/>
              </a:rPr>
              <a:t>  total </a:t>
            </a:r>
            <a:r>
              <a:rPr lang="en-US" sz="2100" dirty="0" err="1" smtClean="0">
                <a:latin typeface="Franklin Gothic Medium" pitchFamily="34" charset="0"/>
              </a:rPr>
              <a:t>aset</a:t>
            </a:r>
            <a:r>
              <a:rPr lang="en-US" sz="2100" dirty="0" smtClean="0">
                <a:latin typeface="Franklin Gothic Medium" pitchFamily="34" charset="0"/>
              </a:rPr>
              <a:t> </a:t>
            </a:r>
            <a:r>
              <a:rPr lang="en-US" sz="2100" dirty="0" err="1" smtClean="0">
                <a:latin typeface="Franklin Gothic Medium" pitchFamily="34" charset="0"/>
              </a:rPr>
              <a:t>sejumlah</a:t>
            </a:r>
            <a:r>
              <a:rPr lang="en-US" sz="2100" dirty="0" smtClean="0">
                <a:latin typeface="Franklin Gothic Medium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Franklin Gothic Medium" pitchFamily="34" charset="0"/>
              </a:rPr>
              <a:t>Rp</a:t>
            </a:r>
            <a:r>
              <a:rPr lang="id-ID" sz="2800" b="1" dirty="0" smtClean="0">
                <a:solidFill>
                  <a:srgbClr val="FF0000"/>
                </a:solidFill>
                <a:latin typeface="Franklin Gothic Medium" pitchFamily="34" charset="0"/>
              </a:rPr>
              <a:t>1.501.475.423.905</a:t>
            </a:r>
            <a:r>
              <a:rPr lang="en-US" sz="2800" b="1" dirty="0" smtClean="0">
                <a:solidFill>
                  <a:srgbClr val="FF0000"/>
                </a:solidFill>
                <a:latin typeface="Franklin Gothic Medium" pitchFamily="34" charset="0"/>
              </a:rPr>
              <a:t>  </a:t>
            </a:r>
            <a:r>
              <a:rPr lang="en-US" sz="2800" b="1" dirty="0" smtClean="0">
                <a:solidFill>
                  <a:srgbClr val="0070C0"/>
                </a:solidFill>
                <a:latin typeface="Franklin Gothic Medium" pitchFamily="34" charset="0"/>
              </a:rPr>
              <a:t>(27,44%)</a:t>
            </a:r>
            <a:endParaRPr lang="en-US" sz="2800" b="1" dirty="0">
              <a:solidFill>
                <a:srgbClr val="0070C0"/>
              </a:solidFill>
              <a:latin typeface="Franklin Gothic Medium" pitchFamily="34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n-US" sz="2100" dirty="0" err="1" smtClean="0">
                <a:latin typeface="Franklin Gothic Medium" pitchFamily="34" charset="0"/>
              </a:rPr>
              <a:t>Sampai</a:t>
            </a:r>
            <a:r>
              <a:rPr lang="en-US" sz="2100" dirty="0" smtClean="0">
                <a:latin typeface="Franklin Gothic Medium" pitchFamily="34" charset="0"/>
              </a:rPr>
              <a:t> 11 September 2015, </a:t>
            </a:r>
            <a:r>
              <a:rPr lang="en-US" sz="2100" dirty="0" err="1" smtClean="0">
                <a:latin typeface="Franklin Gothic Medium" pitchFamily="34" charset="0"/>
              </a:rPr>
              <a:t>masih</a:t>
            </a:r>
            <a:r>
              <a:rPr lang="en-US" sz="2100" dirty="0" smtClean="0">
                <a:latin typeface="Franklin Gothic Medium" pitchFamily="34" charset="0"/>
              </a:rPr>
              <a:t> </a:t>
            </a:r>
            <a:r>
              <a:rPr lang="en-US" sz="2100" dirty="0" err="1" smtClean="0">
                <a:latin typeface="Franklin Gothic Medium" pitchFamily="34" charset="0"/>
              </a:rPr>
              <a:t>ada</a:t>
            </a:r>
            <a:r>
              <a:rPr lang="en-US" sz="2100" dirty="0" smtClean="0">
                <a:latin typeface="Franklin Gothic Medium" pitchFamily="34" charset="0"/>
              </a:rPr>
              <a:t> 6 </a:t>
            </a:r>
            <a:r>
              <a:rPr lang="en-US" sz="2100" dirty="0" err="1">
                <a:latin typeface="Franklin Gothic Medium" pitchFamily="34" charset="0"/>
              </a:rPr>
              <a:t>satker</a:t>
            </a:r>
            <a:r>
              <a:rPr lang="en-US" sz="2100" dirty="0">
                <a:latin typeface="Franklin Gothic Medium" pitchFamily="34" charset="0"/>
              </a:rPr>
              <a:t> </a:t>
            </a:r>
            <a:r>
              <a:rPr lang="en-US" sz="2100" dirty="0" err="1" smtClean="0">
                <a:latin typeface="Franklin Gothic Medium" pitchFamily="34" charset="0"/>
              </a:rPr>
              <a:t>lingkup</a:t>
            </a:r>
            <a:r>
              <a:rPr lang="en-US" sz="2100" dirty="0" smtClean="0">
                <a:latin typeface="Franklin Gothic Medium" pitchFamily="34" charset="0"/>
              </a:rPr>
              <a:t> </a:t>
            </a:r>
            <a:r>
              <a:rPr lang="en-US" sz="2100" dirty="0" err="1">
                <a:latin typeface="Franklin Gothic Medium" pitchFamily="34" charset="0"/>
              </a:rPr>
              <a:t>Ditjen</a:t>
            </a:r>
            <a:r>
              <a:rPr lang="en-US" sz="2100" dirty="0">
                <a:latin typeface="Franklin Gothic Medium" pitchFamily="34" charset="0"/>
              </a:rPr>
              <a:t> </a:t>
            </a:r>
            <a:r>
              <a:rPr lang="en-US" sz="2100" dirty="0" smtClean="0">
                <a:latin typeface="Franklin Gothic Medium" pitchFamily="34" charset="0"/>
              </a:rPr>
              <a:t>KSDAE yang </a:t>
            </a:r>
            <a:r>
              <a:rPr lang="en-US" sz="2100" dirty="0" err="1" smtClean="0">
                <a:latin typeface="Franklin Gothic Medium" pitchFamily="34" charset="0"/>
              </a:rPr>
              <a:t>belum</a:t>
            </a:r>
            <a:r>
              <a:rPr lang="en-US" sz="2100" dirty="0" smtClean="0">
                <a:latin typeface="Franklin Gothic Medium" pitchFamily="34" charset="0"/>
              </a:rPr>
              <a:t> </a:t>
            </a:r>
            <a:r>
              <a:rPr lang="en-US" sz="2100" dirty="0" err="1" smtClean="0">
                <a:latin typeface="Franklin Gothic Medium" pitchFamily="34" charset="0"/>
              </a:rPr>
              <a:t>mengajukan</a:t>
            </a:r>
            <a:r>
              <a:rPr lang="en-US" sz="2100" dirty="0" smtClean="0">
                <a:latin typeface="Franklin Gothic Medium" pitchFamily="34" charset="0"/>
              </a:rPr>
              <a:t> PSP (KSDA Bengkulu, KSDA </a:t>
            </a:r>
            <a:r>
              <a:rPr lang="en-US" sz="2100" dirty="0" err="1" smtClean="0">
                <a:latin typeface="Franklin Gothic Medium" pitchFamily="34" charset="0"/>
              </a:rPr>
              <a:t>Sultra</a:t>
            </a:r>
            <a:r>
              <a:rPr lang="en-US" sz="2100" dirty="0" smtClean="0">
                <a:latin typeface="Franklin Gothic Medium" pitchFamily="34" charset="0"/>
              </a:rPr>
              <a:t>, BTN </a:t>
            </a:r>
            <a:r>
              <a:rPr lang="en-US" sz="2100" dirty="0" err="1" smtClean="0">
                <a:latin typeface="Franklin Gothic Medium" pitchFamily="34" charset="0"/>
              </a:rPr>
              <a:t>Teso</a:t>
            </a:r>
            <a:r>
              <a:rPr lang="en-US" sz="2100" dirty="0" smtClean="0">
                <a:latin typeface="Franklin Gothic Medium" pitchFamily="34" charset="0"/>
              </a:rPr>
              <a:t> </a:t>
            </a:r>
            <a:r>
              <a:rPr lang="en-US" sz="2100" dirty="0" err="1" smtClean="0">
                <a:latin typeface="Franklin Gothic Medium" pitchFamily="34" charset="0"/>
              </a:rPr>
              <a:t>Nilo</a:t>
            </a:r>
            <a:r>
              <a:rPr lang="en-US" sz="2100" dirty="0" smtClean="0">
                <a:latin typeface="Franklin Gothic Medium" pitchFamily="34" charset="0"/>
              </a:rPr>
              <a:t>, BTN </a:t>
            </a:r>
            <a:r>
              <a:rPr lang="en-US" sz="2100" dirty="0" err="1" smtClean="0">
                <a:latin typeface="Franklin Gothic Medium" pitchFamily="34" charset="0"/>
              </a:rPr>
              <a:t>Batang</a:t>
            </a:r>
            <a:r>
              <a:rPr lang="en-US" sz="2100" dirty="0" smtClean="0">
                <a:latin typeface="Franklin Gothic Medium" pitchFamily="34" charset="0"/>
              </a:rPr>
              <a:t> </a:t>
            </a:r>
            <a:r>
              <a:rPr lang="en-US" sz="2100" dirty="0" err="1" smtClean="0">
                <a:latin typeface="Franklin Gothic Medium" pitchFamily="34" charset="0"/>
              </a:rPr>
              <a:t>Gadis</a:t>
            </a:r>
            <a:r>
              <a:rPr lang="en-US" sz="2100" dirty="0" smtClean="0">
                <a:latin typeface="Franklin Gothic Medium" pitchFamily="34" charset="0"/>
              </a:rPr>
              <a:t>, BTN Way </a:t>
            </a:r>
            <a:r>
              <a:rPr lang="en-US" sz="2100" dirty="0" err="1" smtClean="0">
                <a:latin typeface="Franklin Gothic Medium" pitchFamily="34" charset="0"/>
              </a:rPr>
              <a:t>Kambas</a:t>
            </a:r>
            <a:r>
              <a:rPr lang="en-US" sz="2100" dirty="0" smtClean="0">
                <a:latin typeface="Franklin Gothic Medium" pitchFamily="34" charset="0"/>
              </a:rPr>
              <a:t>, BTN </a:t>
            </a:r>
            <a:r>
              <a:rPr lang="en-US" sz="2100" dirty="0" err="1" smtClean="0">
                <a:latin typeface="Franklin Gothic Medium" pitchFamily="34" charset="0"/>
              </a:rPr>
              <a:t>Baluran</a:t>
            </a:r>
            <a:r>
              <a:rPr lang="en-US" sz="2100" dirty="0" smtClean="0">
                <a:latin typeface="Franklin Gothic Medium" pitchFamily="34" charset="0"/>
              </a:rPr>
              <a:t>)  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2100" dirty="0" err="1" smtClean="0">
                <a:latin typeface="Franklin Gothic Medium" pitchFamily="34" charset="0"/>
              </a:rPr>
              <a:t>Jika</a:t>
            </a:r>
            <a:r>
              <a:rPr lang="en-US" sz="2100" dirty="0" smtClean="0">
                <a:latin typeface="Franklin Gothic Medium" pitchFamily="34" charset="0"/>
              </a:rPr>
              <a:t> </a:t>
            </a:r>
            <a:r>
              <a:rPr lang="en-US" sz="2100" dirty="0" err="1" smtClean="0">
                <a:latin typeface="Franklin Gothic Medium" pitchFamily="34" charset="0"/>
              </a:rPr>
              <a:t>tidak</a:t>
            </a:r>
            <a:r>
              <a:rPr lang="en-US" sz="2100" dirty="0" smtClean="0">
                <a:latin typeface="Franklin Gothic Medium" pitchFamily="34" charset="0"/>
              </a:rPr>
              <a:t> </a:t>
            </a:r>
            <a:r>
              <a:rPr lang="en-US" sz="2100" dirty="0" err="1" smtClean="0">
                <a:latin typeface="Franklin Gothic Medium" pitchFamily="34" charset="0"/>
              </a:rPr>
              <a:t>ada</a:t>
            </a:r>
            <a:r>
              <a:rPr lang="en-US" sz="2100" dirty="0" smtClean="0">
                <a:latin typeface="Franklin Gothic Medium" pitchFamily="34" charset="0"/>
              </a:rPr>
              <a:t> SK PSP, BMN </a:t>
            </a:r>
            <a:r>
              <a:rPr lang="en-US" sz="2100" dirty="0" err="1" smtClean="0">
                <a:latin typeface="Franklin Gothic Medium" pitchFamily="34" charset="0"/>
              </a:rPr>
              <a:t>tidak</a:t>
            </a:r>
            <a:r>
              <a:rPr lang="en-US" sz="2100" dirty="0" smtClean="0">
                <a:latin typeface="Franklin Gothic Medium" pitchFamily="34" charset="0"/>
              </a:rPr>
              <a:t> </a:t>
            </a:r>
            <a:r>
              <a:rPr lang="en-US" sz="2100" dirty="0" err="1" smtClean="0">
                <a:latin typeface="Franklin Gothic Medium" pitchFamily="34" charset="0"/>
              </a:rPr>
              <a:t>akan</a:t>
            </a:r>
            <a:r>
              <a:rPr lang="en-US" sz="2100" dirty="0" smtClean="0">
                <a:latin typeface="Franklin Gothic Medium" pitchFamily="34" charset="0"/>
              </a:rPr>
              <a:t> </a:t>
            </a:r>
            <a:r>
              <a:rPr lang="en-US" sz="2100" dirty="0" err="1" smtClean="0">
                <a:latin typeface="Franklin Gothic Medium" pitchFamily="34" charset="0"/>
              </a:rPr>
              <a:t>bisa</a:t>
            </a:r>
            <a:r>
              <a:rPr lang="en-US" sz="2100" dirty="0" smtClean="0">
                <a:latin typeface="Franklin Gothic Medium" pitchFamily="34" charset="0"/>
              </a:rPr>
              <a:t> </a:t>
            </a:r>
            <a:r>
              <a:rPr lang="en-US" sz="2100" dirty="0" err="1" smtClean="0">
                <a:latin typeface="Franklin Gothic Medium" pitchFamily="34" charset="0"/>
              </a:rPr>
              <a:t>dilakukan</a:t>
            </a:r>
            <a:r>
              <a:rPr lang="en-US" sz="2100" dirty="0" smtClean="0">
                <a:latin typeface="Franklin Gothic Medium" pitchFamily="34" charset="0"/>
              </a:rPr>
              <a:t>  </a:t>
            </a:r>
            <a:r>
              <a:rPr lang="en-US" sz="2100" dirty="0" err="1" smtClean="0">
                <a:latin typeface="Franklin Gothic Medium" pitchFamily="34" charset="0"/>
              </a:rPr>
              <a:t>penghapusan</a:t>
            </a:r>
            <a:r>
              <a:rPr lang="en-US" sz="2100" dirty="0" smtClean="0">
                <a:latin typeface="Franklin Gothic Medium" pitchFamily="34" charset="0"/>
              </a:rPr>
              <a:t>, </a:t>
            </a:r>
            <a:r>
              <a:rPr lang="en-US" sz="2100" dirty="0" err="1" smtClean="0">
                <a:latin typeface="Franklin Gothic Medium" pitchFamily="34" charset="0"/>
              </a:rPr>
              <a:t>pemindahtanganan</a:t>
            </a:r>
            <a:r>
              <a:rPr lang="en-US" sz="2100" dirty="0" smtClean="0">
                <a:latin typeface="Franklin Gothic Medium" pitchFamily="34" charset="0"/>
              </a:rPr>
              <a:t>, </a:t>
            </a:r>
            <a:r>
              <a:rPr lang="en-US" sz="2100" dirty="0" err="1" smtClean="0">
                <a:latin typeface="Franklin Gothic Medium" pitchFamily="34" charset="0"/>
              </a:rPr>
              <a:t>pemusnahan</a:t>
            </a:r>
            <a:r>
              <a:rPr lang="en-US" sz="2100" dirty="0" smtClean="0">
                <a:latin typeface="Franklin Gothic Medium" pitchFamily="34" charset="0"/>
              </a:rPr>
              <a:t> </a:t>
            </a:r>
            <a:r>
              <a:rPr lang="en-US" sz="2100" dirty="0" err="1" smtClean="0">
                <a:latin typeface="Franklin Gothic Medium" pitchFamily="34" charset="0"/>
              </a:rPr>
              <a:t>dan</a:t>
            </a:r>
            <a:r>
              <a:rPr lang="en-US" sz="2100" dirty="0" smtClean="0">
                <a:latin typeface="Franklin Gothic Medium" pitchFamily="34" charset="0"/>
              </a:rPr>
              <a:t> </a:t>
            </a:r>
            <a:r>
              <a:rPr lang="en-US" sz="2100" dirty="0" err="1" smtClean="0">
                <a:latin typeface="Franklin Gothic Medium" pitchFamily="34" charset="0"/>
              </a:rPr>
              <a:t>pemanfaatan</a:t>
            </a:r>
            <a:r>
              <a:rPr lang="en-US" sz="2100" dirty="0" smtClean="0">
                <a:latin typeface="Franklin Gothic Medium" pitchFamily="34" charset="0"/>
              </a:rPr>
              <a:t> (</a:t>
            </a:r>
            <a:r>
              <a:rPr lang="en-US" sz="2100" dirty="0" err="1" smtClean="0">
                <a:latin typeface="Franklin Gothic Medium" pitchFamily="34" charset="0"/>
              </a:rPr>
              <a:t>pinjam</a:t>
            </a:r>
            <a:r>
              <a:rPr lang="en-US" sz="2100" dirty="0" smtClean="0">
                <a:latin typeface="Franklin Gothic Medium" pitchFamily="34" charset="0"/>
              </a:rPr>
              <a:t> </a:t>
            </a:r>
            <a:r>
              <a:rPr lang="en-US" sz="2100" dirty="0" err="1" smtClean="0">
                <a:latin typeface="Franklin Gothic Medium" pitchFamily="34" charset="0"/>
              </a:rPr>
              <a:t>pakai</a:t>
            </a:r>
            <a:r>
              <a:rPr lang="en-US" sz="2100" dirty="0" smtClean="0">
                <a:latin typeface="Franklin Gothic Medium" pitchFamily="34" charset="0"/>
              </a:rPr>
              <a:t>, </a:t>
            </a:r>
            <a:r>
              <a:rPr lang="en-US" sz="2100" dirty="0" err="1" smtClean="0">
                <a:latin typeface="Franklin Gothic Medium" pitchFamily="34" charset="0"/>
              </a:rPr>
              <a:t>sewa</a:t>
            </a:r>
            <a:r>
              <a:rPr lang="en-US" sz="2100" dirty="0" smtClean="0">
                <a:latin typeface="Franklin Gothic Medium" pitchFamily="34" charset="0"/>
              </a:rPr>
              <a:t>) </a:t>
            </a:r>
          </a:p>
          <a:p>
            <a:pPr algn="just">
              <a:buFont typeface="Wingdings" pitchFamily="2" charset="2"/>
              <a:buChar char="Ø"/>
            </a:pPr>
            <a:endParaRPr lang="en-US" sz="2100" dirty="0">
              <a:latin typeface="Franklin Gothic Medium" pitchFamily="34" charset="0"/>
            </a:endParaRPr>
          </a:p>
        </p:txBody>
      </p:sp>
      <p:pic>
        <p:nvPicPr>
          <p:cNvPr id="4" name="Picture 14" descr="H:\IMG_386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3" y="5849640"/>
            <a:ext cx="976863" cy="100836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Parallelogram 4"/>
          <p:cNvSpPr/>
          <p:nvPr/>
        </p:nvSpPr>
        <p:spPr>
          <a:xfrm>
            <a:off x="827584" y="6727676"/>
            <a:ext cx="8424936" cy="130324"/>
          </a:xfrm>
          <a:prstGeom prst="parallelogram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>
            <a:off x="1547664" y="6464369"/>
            <a:ext cx="7920880" cy="263307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29491" y="6464369"/>
            <a:ext cx="1779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SETDITJEN KSDAE ©2016</a:t>
            </a:r>
          </a:p>
        </p:txBody>
      </p:sp>
    </p:spTree>
    <p:extLst>
      <p:ext uri="{BB962C8B-B14F-4D97-AF65-F5344CB8AC3E}">
        <p14:creationId xmlns:p14="http://schemas.microsoft.com/office/powerpoint/2010/main" val="153024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4114800"/>
          </a:xfrm>
        </p:spPr>
        <p:txBody>
          <a:bodyPr>
            <a:normAutofit/>
          </a:bodyPr>
          <a:lstStyle/>
          <a:p>
            <a:pPr lvl="0" algn="just"/>
            <a:r>
              <a:rPr lang="en-US" sz="2300" dirty="0" err="1">
                <a:latin typeface="Franklin Gothic Medium" pitchFamily="34" charset="0"/>
              </a:rPr>
              <a:t>Wasdal</a:t>
            </a:r>
            <a:r>
              <a:rPr lang="en-US" sz="2300" dirty="0">
                <a:latin typeface="Franklin Gothic Medium" pitchFamily="34" charset="0"/>
              </a:rPr>
              <a:t> </a:t>
            </a:r>
            <a:r>
              <a:rPr lang="en-US" sz="2300" dirty="0" err="1">
                <a:latin typeface="Franklin Gothic Medium" pitchFamily="34" charset="0"/>
              </a:rPr>
              <a:t>dilakukan</a:t>
            </a:r>
            <a:r>
              <a:rPr lang="en-US" sz="2300" dirty="0">
                <a:latin typeface="Franklin Gothic Medium" pitchFamily="34" charset="0"/>
              </a:rPr>
              <a:t> </a:t>
            </a:r>
            <a:r>
              <a:rPr lang="en-US" sz="2300" dirty="0" err="1">
                <a:latin typeface="Franklin Gothic Medium" pitchFamily="34" charset="0"/>
              </a:rPr>
              <a:t>dalam</a:t>
            </a:r>
            <a:r>
              <a:rPr lang="en-US" sz="2300" dirty="0">
                <a:latin typeface="Franklin Gothic Medium" pitchFamily="34" charset="0"/>
              </a:rPr>
              <a:t> </a:t>
            </a:r>
            <a:r>
              <a:rPr lang="en-US" sz="2300" dirty="0" err="1">
                <a:latin typeface="Franklin Gothic Medium" pitchFamily="34" charset="0"/>
              </a:rPr>
              <a:t>rangka</a:t>
            </a:r>
            <a:r>
              <a:rPr lang="en-US" sz="2300" dirty="0">
                <a:latin typeface="Franklin Gothic Medium" pitchFamily="34" charset="0"/>
              </a:rPr>
              <a:t> </a:t>
            </a:r>
            <a:r>
              <a:rPr lang="en-US" sz="2300" dirty="0" err="1" smtClean="0">
                <a:latin typeface="Franklin Gothic Medium" pitchFamily="34" charset="0"/>
              </a:rPr>
              <a:t>pemantauan</a:t>
            </a:r>
            <a:r>
              <a:rPr lang="en-US" sz="2300" dirty="0" smtClean="0">
                <a:latin typeface="Franklin Gothic Medium" pitchFamily="34" charset="0"/>
              </a:rPr>
              <a:t> </a:t>
            </a:r>
            <a:r>
              <a:rPr lang="en-US" sz="2300" dirty="0" err="1">
                <a:latin typeface="Franklin Gothic Medium" pitchFamily="34" charset="0"/>
              </a:rPr>
              <a:t>dan</a:t>
            </a:r>
            <a:r>
              <a:rPr lang="en-US" sz="2300" dirty="0">
                <a:latin typeface="Franklin Gothic Medium" pitchFamily="34" charset="0"/>
              </a:rPr>
              <a:t> </a:t>
            </a:r>
            <a:r>
              <a:rPr lang="en-US" sz="2300" dirty="0" err="1">
                <a:latin typeface="Franklin Gothic Medium" pitchFamily="34" charset="0"/>
              </a:rPr>
              <a:t>penertiban</a:t>
            </a:r>
            <a:r>
              <a:rPr lang="en-US" sz="2300" dirty="0">
                <a:latin typeface="Franklin Gothic Medium" pitchFamily="34" charset="0"/>
              </a:rPr>
              <a:t> </a:t>
            </a:r>
            <a:r>
              <a:rPr lang="en-US" sz="2300" dirty="0" err="1">
                <a:latin typeface="Franklin Gothic Medium" pitchFamily="34" charset="0"/>
              </a:rPr>
              <a:t>atas</a:t>
            </a:r>
            <a:r>
              <a:rPr lang="en-US" sz="2300" dirty="0">
                <a:latin typeface="Franklin Gothic Medium" pitchFamily="34" charset="0"/>
              </a:rPr>
              <a:t> </a:t>
            </a:r>
            <a:r>
              <a:rPr lang="en-US" sz="2300" dirty="0" err="1">
                <a:latin typeface="Franklin Gothic Medium" pitchFamily="34" charset="0"/>
              </a:rPr>
              <a:t>kesesuaian</a:t>
            </a:r>
            <a:r>
              <a:rPr lang="en-US" sz="2300" dirty="0">
                <a:latin typeface="Franklin Gothic Medium" pitchFamily="34" charset="0"/>
              </a:rPr>
              <a:t> </a:t>
            </a:r>
            <a:r>
              <a:rPr lang="en-US" sz="2300" dirty="0" err="1">
                <a:latin typeface="Franklin Gothic Medium" pitchFamily="34" charset="0"/>
              </a:rPr>
              <a:t>pelaksanaan</a:t>
            </a:r>
            <a:r>
              <a:rPr lang="en-US" sz="2300" dirty="0">
                <a:latin typeface="Franklin Gothic Medium" pitchFamily="34" charset="0"/>
              </a:rPr>
              <a:t> </a:t>
            </a:r>
            <a:r>
              <a:rPr lang="en-US" sz="2300" dirty="0" err="1">
                <a:latin typeface="Franklin Gothic Medium" pitchFamily="34" charset="0"/>
              </a:rPr>
              <a:t>penggunaan</a:t>
            </a:r>
            <a:r>
              <a:rPr lang="en-US" sz="2300" dirty="0">
                <a:latin typeface="Franklin Gothic Medium" pitchFamily="34" charset="0"/>
              </a:rPr>
              <a:t>, </a:t>
            </a:r>
            <a:r>
              <a:rPr lang="en-US" sz="2300" dirty="0" err="1" smtClean="0">
                <a:latin typeface="Franklin Gothic Medium" pitchFamily="34" charset="0"/>
              </a:rPr>
              <a:t>pemanfaatan</a:t>
            </a:r>
            <a:r>
              <a:rPr lang="en-US" sz="2300" dirty="0" smtClean="0">
                <a:latin typeface="Franklin Gothic Medium" pitchFamily="34" charset="0"/>
              </a:rPr>
              <a:t> &amp; </a:t>
            </a:r>
            <a:r>
              <a:rPr lang="en-US" sz="2300" dirty="0" err="1" smtClean="0">
                <a:latin typeface="Franklin Gothic Medium" pitchFamily="34" charset="0"/>
              </a:rPr>
              <a:t>pemindahtanganan</a:t>
            </a:r>
            <a:r>
              <a:rPr lang="en-US" sz="2300" dirty="0" smtClean="0">
                <a:latin typeface="Franklin Gothic Medium" pitchFamily="34" charset="0"/>
              </a:rPr>
              <a:t> </a:t>
            </a:r>
            <a:r>
              <a:rPr lang="en-US" sz="2300" dirty="0" err="1">
                <a:latin typeface="Franklin Gothic Medium" pitchFamily="34" charset="0"/>
              </a:rPr>
              <a:t>dengan</a:t>
            </a:r>
            <a:r>
              <a:rPr lang="en-US" sz="2300" dirty="0">
                <a:latin typeface="Franklin Gothic Medium" pitchFamily="34" charset="0"/>
              </a:rPr>
              <a:t> </a:t>
            </a:r>
            <a:r>
              <a:rPr lang="en-US" sz="2300" dirty="0" err="1">
                <a:latin typeface="Franklin Gothic Medium" pitchFamily="34" charset="0"/>
              </a:rPr>
              <a:t>peraturan</a:t>
            </a:r>
            <a:r>
              <a:rPr lang="en-US" sz="2300" dirty="0">
                <a:latin typeface="Franklin Gothic Medium" pitchFamily="34" charset="0"/>
              </a:rPr>
              <a:t> </a:t>
            </a:r>
            <a:r>
              <a:rPr lang="en-US" sz="2300" dirty="0" err="1">
                <a:latin typeface="Franklin Gothic Medium" pitchFamily="34" charset="0"/>
              </a:rPr>
              <a:t>dan</a:t>
            </a:r>
            <a:r>
              <a:rPr lang="en-US" sz="2300" dirty="0">
                <a:latin typeface="Franklin Gothic Medium" pitchFamily="34" charset="0"/>
              </a:rPr>
              <a:t> </a:t>
            </a:r>
            <a:r>
              <a:rPr lang="en-US" sz="2300" dirty="0" err="1">
                <a:latin typeface="Franklin Gothic Medium" pitchFamily="34" charset="0"/>
              </a:rPr>
              <a:t>ketentuan</a:t>
            </a:r>
            <a:r>
              <a:rPr lang="en-US" sz="2300" dirty="0">
                <a:latin typeface="Franklin Gothic Medium" pitchFamily="34" charset="0"/>
              </a:rPr>
              <a:t> yang </a:t>
            </a:r>
            <a:r>
              <a:rPr lang="en-US" sz="2300" dirty="0" err="1" smtClean="0">
                <a:latin typeface="Franklin Gothic Medium" pitchFamily="34" charset="0"/>
              </a:rPr>
              <a:t>berlaku</a:t>
            </a:r>
            <a:r>
              <a:rPr lang="en-US" sz="2300" dirty="0" smtClean="0">
                <a:latin typeface="Franklin Gothic Medium" pitchFamily="34" charset="0"/>
              </a:rPr>
              <a:t>;</a:t>
            </a:r>
            <a:endParaRPr lang="en-US" sz="2300" dirty="0">
              <a:latin typeface="Franklin Gothic Medium" pitchFamily="34" charset="0"/>
            </a:endParaRPr>
          </a:p>
          <a:p>
            <a:pPr lvl="0" algn="just"/>
            <a:r>
              <a:rPr lang="en-US" sz="2300" dirty="0" err="1">
                <a:latin typeface="Franklin Gothic Medium" pitchFamily="34" charset="0"/>
              </a:rPr>
              <a:t>Jika</a:t>
            </a:r>
            <a:r>
              <a:rPr lang="en-US" sz="2300" dirty="0">
                <a:latin typeface="Franklin Gothic Medium" pitchFamily="34" charset="0"/>
              </a:rPr>
              <a:t> </a:t>
            </a:r>
            <a:r>
              <a:rPr lang="en-US" sz="2300" dirty="0" err="1">
                <a:latin typeface="Franklin Gothic Medium" pitchFamily="34" charset="0"/>
              </a:rPr>
              <a:t>tidak</a:t>
            </a:r>
            <a:r>
              <a:rPr lang="en-US" sz="2300" dirty="0">
                <a:latin typeface="Franklin Gothic Medium" pitchFamily="34" charset="0"/>
              </a:rPr>
              <a:t> </a:t>
            </a:r>
            <a:r>
              <a:rPr lang="en-US" sz="2300" dirty="0" err="1">
                <a:latin typeface="Franklin Gothic Medium" pitchFamily="34" charset="0"/>
              </a:rPr>
              <a:t>dibuat</a:t>
            </a:r>
            <a:r>
              <a:rPr lang="en-US" sz="2300" dirty="0">
                <a:latin typeface="Franklin Gothic Medium" pitchFamily="34" charset="0"/>
              </a:rPr>
              <a:t> </a:t>
            </a:r>
            <a:r>
              <a:rPr lang="en-US" sz="2300" dirty="0" err="1">
                <a:latin typeface="Franklin Gothic Medium" pitchFamily="34" charset="0"/>
              </a:rPr>
              <a:t>laporan</a:t>
            </a:r>
            <a:r>
              <a:rPr lang="en-US" sz="2300" dirty="0">
                <a:latin typeface="Franklin Gothic Medium" pitchFamily="34" charset="0"/>
              </a:rPr>
              <a:t> 	</a:t>
            </a:r>
            <a:r>
              <a:rPr lang="en-US" sz="2300" dirty="0" err="1" smtClean="0">
                <a:latin typeface="Franklin Gothic Medium" pitchFamily="34" charset="0"/>
              </a:rPr>
              <a:t>wasdal</a:t>
            </a:r>
            <a:r>
              <a:rPr lang="en-US" sz="2300" dirty="0" smtClean="0">
                <a:latin typeface="Franklin Gothic Medium" pitchFamily="34" charset="0"/>
              </a:rPr>
              <a:t> </a:t>
            </a:r>
            <a:r>
              <a:rPr lang="en-US" sz="2300" dirty="0" err="1" smtClean="0">
                <a:latin typeface="Franklin Gothic Medium" pitchFamily="34" charset="0"/>
              </a:rPr>
              <a:t>dapat</a:t>
            </a:r>
            <a:r>
              <a:rPr lang="en-US" sz="2300" dirty="0" smtClean="0">
                <a:latin typeface="Franklin Gothic Medium" pitchFamily="34" charset="0"/>
              </a:rPr>
              <a:t> </a:t>
            </a:r>
            <a:r>
              <a:rPr lang="en-US" sz="2300" dirty="0" err="1">
                <a:latin typeface="Franklin Gothic Medium" pitchFamily="34" charset="0"/>
              </a:rPr>
              <a:t>dikenakan</a:t>
            </a:r>
            <a:r>
              <a:rPr lang="en-US" sz="2300" dirty="0">
                <a:latin typeface="Franklin Gothic Medium" pitchFamily="34" charset="0"/>
              </a:rPr>
              <a:t> </a:t>
            </a:r>
            <a:r>
              <a:rPr lang="en-US" sz="2300" dirty="0" err="1">
                <a:latin typeface="Franklin Gothic Medium" pitchFamily="34" charset="0"/>
              </a:rPr>
              <a:t>sanksi</a:t>
            </a:r>
            <a:r>
              <a:rPr lang="en-US" sz="2300" dirty="0">
                <a:latin typeface="Franklin Gothic Medium" pitchFamily="34" charset="0"/>
              </a:rPr>
              <a:t> </a:t>
            </a:r>
            <a:r>
              <a:rPr lang="en-US" sz="2300" dirty="0" err="1">
                <a:latin typeface="Franklin Gothic Medium" pitchFamily="34" charset="0"/>
              </a:rPr>
              <a:t>berupa</a:t>
            </a:r>
            <a:r>
              <a:rPr lang="en-US" sz="2300" dirty="0">
                <a:latin typeface="Franklin Gothic Medium" pitchFamily="34" charset="0"/>
              </a:rPr>
              <a:t> </a:t>
            </a:r>
            <a:r>
              <a:rPr lang="en-US" sz="2300" dirty="0" err="1">
                <a:latin typeface="Franklin Gothic Medium" pitchFamily="34" charset="0"/>
              </a:rPr>
              <a:t>penundaan</a:t>
            </a:r>
            <a:r>
              <a:rPr lang="en-US" sz="2300" dirty="0">
                <a:latin typeface="Franklin Gothic Medium" pitchFamily="34" charset="0"/>
              </a:rPr>
              <a:t> </a:t>
            </a:r>
            <a:r>
              <a:rPr lang="en-US" sz="2300" dirty="0" err="1">
                <a:latin typeface="Franklin Gothic Medium" pitchFamily="34" charset="0"/>
              </a:rPr>
              <a:t>penyelesaian</a:t>
            </a:r>
            <a:r>
              <a:rPr lang="en-US" sz="2300" dirty="0">
                <a:latin typeface="Franklin Gothic Medium" pitchFamily="34" charset="0"/>
              </a:rPr>
              <a:t> </a:t>
            </a:r>
            <a:r>
              <a:rPr lang="en-US" sz="2300" dirty="0" err="1">
                <a:latin typeface="Franklin Gothic Medium" pitchFamily="34" charset="0"/>
              </a:rPr>
              <a:t>usulan</a:t>
            </a:r>
            <a:r>
              <a:rPr lang="en-US" sz="2300" dirty="0">
                <a:latin typeface="Franklin Gothic Medium" pitchFamily="34" charset="0"/>
              </a:rPr>
              <a:t> </a:t>
            </a:r>
            <a:r>
              <a:rPr lang="en-US" sz="2300" dirty="0" err="1">
                <a:latin typeface="Franklin Gothic Medium" pitchFamily="34" charset="0"/>
              </a:rPr>
              <a:t>pemanfaatan</a:t>
            </a:r>
            <a:r>
              <a:rPr lang="en-US" sz="2300" dirty="0">
                <a:latin typeface="Franklin Gothic Medium" pitchFamily="34" charset="0"/>
              </a:rPr>
              <a:t>, </a:t>
            </a:r>
            <a:r>
              <a:rPr lang="en-US" sz="2300" dirty="0" err="1">
                <a:latin typeface="Franklin Gothic Medium" pitchFamily="34" charset="0"/>
              </a:rPr>
              <a:t>pemindahtanganan</a:t>
            </a:r>
            <a:r>
              <a:rPr lang="en-US" sz="2300" dirty="0">
                <a:latin typeface="Franklin Gothic Medium" pitchFamily="34" charset="0"/>
              </a:rPr>
              <a:t> </a:t>
            </a:r>
            <a:r>
              <a:rPr lang="en-US" sz="2300" dirty="0" err="1">
                <a:latin typeface="Franklin Gothic Medium" pitchFamily="34" charset="0"/>
              </a:rPr>
              <a:t>atau</a:t>
            </a:r>
            <a:r>
              <a:rPr lang="en-US" sz="2300" dirty="0">
                <a:latin typeface="Franklin Gothic Medium" pitchFamily="34" charset="0"/>
              </a:rPr>
              <a:t> </a:t>
            </a:r>
            <a:r>
              <a:rPr lang="en-US" sz="2300" dirty="0" err="1">
                <a:latin typeface="Franklin Gothic Medium" pitchFamily="34" charset="0"/>
              </a:rPr>
              <a:t>penghapusan</a:t>
            </a:r>
            <a:r>
              <a:rPr lang="en-US" sz="2300" dirty="0">
                <a:latin typeface="Franklin Gothic Medium" pitchFamily="34" charset="0"/>
              </a:rPr>
              <a:t> BMN yang </a:t>
            </a:r>
            <a:r>
              <a:rPr lang="en-US" sz="2300" dirty="0" err="1">
                <a:latin typeface="Franklin Gothic Medium" pitchFamily="34" charset="0"/>
              </a:rPr>
              <a:t>diajukan</a:t>
            </a:r>
            <a:r>
              <a:rPr lang="en-US" sz="2300" dirty="0">
                <a:latin typeface="Franklin Gothic Medium" pitchFamily="34" charset="0"/>
              </a:rPr>
              <a:t> </a:t>
            </a:r>
            <a:r>
              <a:rPr lang="en-US" sz="2300" dirty="0" err="1">
                <a:latin typeface="Franklin Gothic Medium" pitchFamily="34" charset="0"/>
              </a:rPr>
              <a:t>pengguna</a:t>
            </a:r>
            <a:r>
              <a:rPr lang="en-US" sz="2300" dirty="0">
                <a:latin typeface="Franklin Gothic Medium" pitchFamily="34" charset="0"/>
              </a:rPr>
              <a:t> </a:t>
            </a:r>
            <a:r>
              <a:rPr lang="en-US" sz="2300" dirty="0" err="1">
                <a:latin typeface="Franklin Gothic Medium" pitchFamily="34" charset="0"/>
              </a:rPr>
              <a:t>barang</a:t>
            </a:r>
            <a:r>
              <a:rPr lang="en-US" sz="2300" dirty="0">
                <a:latin typeface="Franklin Gothic Medium" pitchFamily="34" charset="0"/>
              </a:rPr>
              <a:t>/</a:t>
            </a:r>
            <a:r>
              <a:rPr lang="en-US" sz="2300" dirty="0" err="1">
                <a:latin typeface="Franklin Gothic Medium" pitchFamily="34" charset="0"/>
              </a:rPr>
              <a:t>kuasa</a:t>
            </a:r>
            <a:r>
              <a:rPr lang="en-US" sz="2300" dirty="0">
                <a:latin typeface="Franklin Gothic Medium" pitchFamily="34" charset="0"/>
              </a:rPr>
              <a:t> </a:t>
            </a:r>
            <a:r>
              <a:rPr lang="en-US" sz="2300" dirty="0" err="1">
                <a:latin typeface="Franklin Gothic Medium" pitchFamily="34" charset="0"/>
              </a:rPr>
              <a:t>pengguna</a:t>
            </a:r>
            <a:r>
              <a:rPr lang="en-US" sz="2300" dirty="0">
                <a:latin typeface="Franklin Gothic Medium" pitchFamily="34" charset="0"/>
              </a:rPr>
              <a:t> </a:t>
            </a:r>
            <a:r>
              <a:rPr lang="en-US" sz="2300" dirty="0" err="1" smtClean="0">
                <a:latin typeface="Franklin Gothic Medium" pitchFamily="34" charset="0"/>
              </a:rPr>
              <a:t>barang</a:t>
            </a:r>
            <a:r>
              <a:rPr lang="en-US" sz="2300" dirty="0" smtClean="0">
                <a:latin typeface="Franklin Gothic Medium" pitchFamily="34" charset="0"/>
              </a:rPr>
              <a:t>;</a:t>
            </a:r>
            <a:endParaRPr lang="en-US" sz="2300" dirty="0">
              <a:latin typeface="Franklin Gothic Medium" pitchFamily="34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404664"/>
            <a:ext cx="9144000" cy="1008112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Pengawasan</a:t>
            </a:r>
            <a:r>
              <a:rPr lang="en-US" sz="36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dan</a:t>
            </a:r>
            <a:r>
              <a:rPr lang="en-US" sz="36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Pengendalian</a:t>
            </a:r>
            <a:r>
              <a:rPr lang="en-US" sz="36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BMN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(PMK 244/pmk.06/2012)</a:t>
            </a:r>
            <a:endParaRPr lang="en-US" sz="36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14" descr="H:\IMG_386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3" y="5849640"/>
            <a:ext cx="976863" cy="100836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Parallelogram 5"/>
          <p:cNvSpPr/>
          <p:nvPr/>
        </p:nvSpPr>
        <p:spPr>
          <a:xfrm>
            <a:off x="827584" y="6727676"/>
            <a:ext cx="8424936" cy="130324"/>
          </a:xfrm>
          <a:prstGeom prst="parallelogram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/>
        </p:nvSpPr>
        <p:spPr>
          <a:xfrm>
            <a:off x="1547664" y="6464369"/>
            <a:ext cx="7920880" cy="263307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29491" y="6464369"/>
            <a:ext cx="1779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SETDITJEN KSDAE ©2016</a:t>
            </a:r>
          </a:p>
        </p:txBody>
      </p:sp>
    </p:spTree>
    <p:extLst>
      <p:ext uri="{BB962C8B-B14F-4D97-AF65-F5344CB8AC3E}">
        <p14:creationId xmlns:p14="http://schemas.microsoft.com/office/powerpoint/2010/main" val="288689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-5263" y="388096"/>
            <a:ext cx="9149263" cy="1212104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Sewa</a:t>
            </a:r>
            <a:r>
              <a:rPr lang="en-U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Barang</a:t>
            </a:r>
            <a:r>
              <a:rPr lang="en-U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Milik</a:t>
            </a:r>
            <a:r>
              <a:rPr lang="en-U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Negara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(</a:t>
            </a:r>
            <a:r>
              <a:rPr lang="en-US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PMK</a:t>
            </a:r>
            <a:r>
              <a:rPr lang="en-US" sz="32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33/pmk.06/2012, p.40/</a:t>
            </a:r>
            <a:r>
              <a:rPr lang="en-US" sz="20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Menhut</a:t>
            </a:r>
            <a:r>
              <a:rPr lang="en-US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-II/2014</a:t>
            </a:r>
            <a:r>
              <a:rPr lang="en-US" sz="32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)</a:t>
            </a:r>
            <a:endParaRPr lang="en-US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457200" y="1905000"/>
            <a:ext cx="8305800" cy="45720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marL="457200" indent="-457200" algn="just">
              <a:buFont typeface="Wingdings" pitchFamily="2" charset="2"/>
              <a:buChar char="q"/>
            </a:pPr>
            <a:r>
              <a:rPr lang="en-US" sz="24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Sewa</a:t>
            </a: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bertujuan</a:t>
            </a: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u/ </a:t>
            </a:r>
            <a:r>
              <a:rPr lang="en-US" sz="24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optimalisasi</a:t>
            </a: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BMN </a:t>
            </a:r>
            <a:r>
              <a:rPr lang="en-US" sz="24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yg</a:t>
            </a: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belum</a:t>
            </a: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/</a:t>
            </a:r>
            <a:r>
              <a:rPr lang="en-US" sz="24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tidak</a:t>
            </a: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digunakan</a:t>
            </a: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dalam</a:t>
            </a: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tusi</a:t>
            </a: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menunjang</a:t>
            </a: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pelaksanaan</a:t>
            </a: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tusi</a:t>
            </a: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&amp; </a:t>
            </a:r>
            <a:r>
              <a:rPr lang="en-US" sz="24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mencegah</a:t>
            </a: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penggunaan</a:t>
            </a: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o/ </a:t>
            </a:r>
            <a:r>
              <a:rPr lang="en-US" sz="24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pihak</a:t>
            </a: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lain </a:t>
            </a:r>
            <a:r>
              <a:rPr lang="en-US" sz="24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secara</a:t>
            </a: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tdk</a:t>
            </a: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sah</a:t>
            </a:r>
            <a:endParaRPr lang="en-US" sz="24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sz="24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Dilakukan</a:t>
            </a: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sepanjang</a:t>
            </a: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tdk</a:t>
            </a: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merugikan</a:t>
            </a: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negara</a:t>
            </a: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&amp; </a:t>
            </a:r>
            <a:r>
              <a:rPr lang="en-US" sz="24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tdk</a:t>
            </a: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mengganggu</a:t>
            </a: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pelaksanaan</a:t>
            </a: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tusi</a:t>
            </a:r>
            <a:endParaRPr lang="en-US" sz="24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sz="24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Faktanya</a:t>
            </a: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banyak</a:t>
            </a: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BMN di </a:t>
            </a:r>
            <a:r>
              <a:rPr lang="en-US" sz="24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lingkup</a:t>
            </a: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Ditjen</a:t>
            </a: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KSDAE </a:t>
            </a:r>
            <a:r>
              <a:rPr lang="en-US" sz="24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yg</a:t>
            </a: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dimanfaatkan</a:t>
            </a: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o/ </a:t>
            </a:r>
            <a:r>
              <a:rPr lang="en-US" sz="24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pihak</a:t>
            </a: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lain </a:t>
            </a:r>
            <a:r>
              <a:rPr lang="en-US" sz="24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tanpa</a:t>
            </a: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mekanisme</a:t>
            </a: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sewa</a:t>
            </a:r>
            <a:endParaRPr lang="en-US" sz="24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Hal </a:t>
            </a:r>
            <a:r>
              <a:rPr lang="en-US" sz="24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tsb</a:t>
            </a: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mengurangi</a:t>
            </a: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potensi</a:t>
            </a: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penerimaan</a:t>
            </a: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PNBP &amp; </a:t>
            </a:r>
            <a:r>
              <a:rPr lang="en-US" sz="24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berpotensi</a:t>
            </a: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jadi</a:t>
            </a: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temuan</a:t>
            </a: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auditor</a:t>
            </a:r>
            <a:endParaRPr lang="en-US" sz="24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14" descr="H:\IMG_386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3" y="5849640"/>
            <a:ext cx="976863" cy="100836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Parallelogram 5"/>
          <p:cNvSpPr/>
          <p:nvPr/>
        </p:nvSpPr>
        <p:spPr>
          <a:xfrm>
            <a:off x="827584" y="6727676"/>
            <a:ext cx="8424936" cy="130324"/>
          </a:xfrm>
          <a:prstGeom prst="parallelogram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/>
        </p:nvSpPr>
        <p:spPr>
          <a:xfrm>
            <a:off x="1547664" y="6464369"/>
            <a:ext cx="7920880" cy="263307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29491" y="6464369"/>
            <a:ext cx="1779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SETDITJEN KSDAE ©2016</a:t>
            </a:r>
          </a:p>
        </p:txBody>
      </p:sp>
    </p:spTree>
    <p:extLst>
      <p:ext uri="{BB962C8B-B14F-4D97-AF65-F5344CB8AC3E}">
        <p14:creationId xmlns:p14="http://schemas.microsoft.com/office/powerpoint/2010/main" val="206188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16833"/>
            <a:ext cx="9144000" cy="1683618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fi-FI" sz="2800" b="1" dirty="0"/>
              <a:t>PERUBAHAN UU 5 TAHUN 1990</a:t>
            </a:r>
            <a:br>
              <a:rPr lang="fi-FI" sz="2800" b="1" dirty="0"/>
            </a:br>
            <a:r>
              <a:rPr lang="fi-FI" sz="2800" b="1" dirty="0"/>
              <a:t>KONSERVASI SUMBER DAYA ALAM HAYATI DAN EKOSISTEMNYA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81128"/>
            <a:ext cx="9144000" cy="913656"/>
          </a:xfrm>
        </p:spPr>
        <p:txBody>
          <a:bodyPr>
            <a:normAutofit/>
          </a:bodyPr>
          <a:lstStyle/>
          <a:p>
            <a:r>
              <a:rPr lang="en-US" sz="1400" b="1" dirty="0" smtClean="0"/>
              <a:t>HUKUM DAN KERJA SAMA TEKNIK</a:t>
            </a:r>
            <a:endParaRPr lang="en-US" sz="1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713" y="241217"/>
            <a:ext cx="1072573" cy="107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0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497887" cy="65405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id-ID" sz="4800" b="1" smtClean="0"/>
              <a:t>RUU KEHATI </a:t>
            </a:r>
          </a:p>
        </p:txBody>
      </p:sp>
      <p:sp>
        <p:nvSpPr>
          <p:cNvPr id="6" name="Rectangle 5"/>
          <p:cNvSpPr/>
          <p:nvPr/>
        </p:nvSpPr>
        <p:spPr>
          <a:xfrm>
            <a:off x="684213" y="1628775"/>
            <a:ext cx="3382962" cy="7921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3600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RUU KSDAE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725" y="1628775"/>
            <a:ext cx="3311525" cy="7921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3600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RUU SDG</a:t>
            </a:r>
          </a:p>
        </p:txBody>
      </p:sp>
      <p:sp>
        <p:nvSpPr>
          <p:cNvPr id="9" name="Oval 8"/>
          <p:cNvSpPr/>
          <p:nvPr/>
        </p:nvSpPr>
        <p:spPr>
          <a:xfrm>
            <a:off x="3708400" y="3068638"/>
            <a:ext cx="1943100" cy="1296987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3600" b="1" dirty="0"/>
              <a:t>KLHK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6084888" y="3284538"/>
            <a:ext cx="2159000" cy="792162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3200" b="1" dirty="0"/>
              <a:t>KLH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1187450" y="3284538"/>
            <a:ext cx="2016125" cy="792162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000" b="1" dirty="0">
                <a:latin typeface="Arial Black" pitchFamily="34" charset="0"/>
              </a:rPr>
              <a:t>KEMENHUT</a:t>
            </a:r>
          </a:p>
        </p:txBody>
      </p:sp>
      <p:sp>
        <p:nvSpPr>
          <p:cNvPr id="12" name="Left Arrow 11"/>
          <p:cNvSpPr/>
          <p:nvPr/>
        </p:nvSpPr>
        <p:spPr>
          <a:xfrm>
            <a:off x="5748338" y="3524250"/>
            <a:ext cx="215900" cy="2889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3" name="Right Arrow 12"/>
          <p:cNvSpPr/>
          <p:nvPr/>
        </p:nvSpPr>
        <p:spPr>
          <a:xfrm>
            <a:off x="3359150" y="3524250"/>
            <a:ext cx="215900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4" name="Down Arrow 13"/>
          <p:cNvSpPr/>
          <p:nvPr/>
        </p:nvSpPr>
        <p:spPr>
          <a:xfrm>
            <a:off x="6948488" y="2565400"/>
            <a:ext cx="360362" cy="503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pic>
        <p:nvPicPr>
          <p:cNvPr id="143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55800" y="2530475"/>
            <a:ext cx="420688" cy="530225"/>
          </a:xfrm>
          <a:noFill/>
        </p:spPr>
      </p:pic>
      <p:sp>
        <p:nvSpPr>
          <p:cNvPr id="16" name="Flowchart: Process 15"/>
          <p:cNvSpPr/>
          <p:nvPr/>
        </p:nvSpPr>
        <p:spPr>
          <a:xfrm>
            <a:off x="2843213" y="5300663"/>
            <a:ext cx="3600450" cy="792162"/>
          </a:xfrm>
          <a:prstGeom prst="flowChartProcess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3600" b="1" dirty="0">
                <a:solidFill>
                  <a:schemeClr val="tx1"/>
                </a:solidFill>
                <a:latin typeface="Arial Black" pitchFamily="34" charset="0"/>
              </a:rPr>
              <a:t>RUU KEHATI</a:t>
            </a:r>
          </a:p>
        </p:txBody>
      </p:sp>
      <p:pic>
        <p:nvPicPr>
          <p:cNvPr id="1434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4050" y="4554538"/>
            <a:ext cx="420688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0688" y="4475163"/>
            <a:ext cx="2206625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9563" y="4475163"/>
            <a:ext cx="2160587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9538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1640" y="2581275"/>
            <a:ext cx="1343298" cy="74295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PERLINDUNGAN KEHATI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186113" y="2528888"/>
            <a:ext cx="1125537" cy="742950"/>
          </a:xfrm>
          <a:prstGeom prst="roundRect">
            <a:avLst/>
          </a:prstGeom>
          <a:solidFill>
            <a:srgbClr val="4F62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KEHATI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94263" y="2574925"/>
            <a:ext cx="1125537" cy="742950"/>
          </a:xfrm>
          <a:prstGeom prst="roundRect">
            <a:avLst/>
          </a:prstGeom>
          <a:solidFill>
            <a:srgbClr val="4F62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/>
              <a:t>PEMULIHAN KEHATI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05563" y="2528888"/>
            <a:ext cx="1282700" cy="836612"/>
          </a:xfrm>
          <a:prstGeom prst="roundRect">
            <a:avLst/>
          </a:prstGeom>
          <a:solidFill>
            <a:srgbClr val="4F62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/>
              <a:t>PARTISIPASI PENGELOLAAN KAWASAN KONSERVASI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156450" y="3621088"/>
            <a:ext cx="1281113" cy="742950"/>
          </a:xfrm>
          <a:prstGeom prst="roundRect">
            <a:avLst/>
          </a:prstGeom>
          <a:solidFill>
            <a:srgbClr val="4F62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/>
              <a:t>PENDANAAN KONSERVASI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378450" y="3603625"/>
            <a:ext cx="1281113" cy="742950"/>
          </a:xfrm>
          <a:prstGeom prst="roundRect">
            <a:avLst/>
          </a:prstGeom>
          <a:solidFill>
            <a:srgbClr val="4F62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/>
              <a:t>PENYELESAIAN SENGKETA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748088" y="3662363"/>
            <a:ext cx="1282700" cy="742950"/>
          </a:xfrm>
          <a:prstGeom prst="roundRect">
            <a:avLst/>
          </a:prstGeom>
          <a:solidFill>
            <a:srgbClr val="4F62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/>
              <a:t>PENGAMANAN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098675" y="3662363"/>
            <a:ext cx="1282700" cy="742950"/>
          </a:xfrm>
          <a:prstGeom prst="roundRect">
            <a:avLst/>
          </a:prstGeom>
          <a:solidFill>
            <a:srgbClr val="4F62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/>
              <a:t>KERJASAMA KONSERVASI NASIONAL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68313" y="3662363"/>
            <a:ext cx="1282700" cy="742950"/>
          </a:xfrm>
          <a:prstGeom prst="roundRect">
            <a:avLst/>
          </a:prstGeom>
          <a:solidFill>
            <a:srgbClr val="4F62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SANKSI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42988" y="260350"/>
            <a:ext cx="1565275" cy="19542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93663" indent="-93663">
              <a:buFont typeface="Arial"/>
              <a:buChar char="•"/>
              <a:defRPr/>
            </a:pPr>
            <a:r>
              <a:rPr lang="en-US" sz="1100" dirty="0"/>
              <a:t>PERLINDUNGAN SDG</a:t>
            </a:r>
          </a:p>
          <a:p>
            <a:pPr marL="93663" indent="-93663">
              <a:buFont typeface="Arial"/>
              <a:buChar char="•"/>
              <a:defRPr/>
            </a:pPr>
            <a:r>
              <a:rPr lang="en-US" sz="1100" dirty="0"/>
              <a:t>PERLINDUNGAN SP</a:t>
            </a:r>
          </a:p>
          <a:p>
            <a:pPr marL="93663" indent="-93663">
              <a:buFont typeface="Arial"/>
              <a:buChar char="•"/>
              <a:defRPr/>
            </a:pPr>
            <a:r>
              <a:rPr lang="en-US" sz="1100" dirty="0"/>
              <a:t>PERLINDUNGAN EKOSISTEM</a:t>
            </a:r>
          </a:p>
          <a:p>
            <a:pPr marL="93663" indent="-93663">
              <a:buFont typeface="Arial"/>
              <a:buChar char="•"/>
              <a:defRPr/>
            </a:pPr>
            <a:r>
              <a:rPr lang="en-US" sz="1100" dirty="0"/>
              <a:t>FORUM KONSERVASI KEHATI</a:t>
            </a:r>
          </a:p>
          <a:p>
            <a:pPr marL="93663" indent="-93663">
              <a:buFont typeface="Arial"/>
              <a:buChar char="•"/>
              <a:defRPr/>
            </a:pPr>
            <a:r>
              <a:rPr lang="en-US" sz="1100" dirty="0"/>
              <a:t>KETENTUAN LARANGAN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70225" y="1062038"/>
            <a:ext cx="1357313" cy="1062037"/>
          </a:xfrm>
          <a:prstGeom prst="rect">
            <a:avLst/>
          </a:prstGeom>
          <a:solidFill>
            <a:srgbClr val="F2DCDB"/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93663" indent="-93663">
              <a:buFont typeface="Arial"/>
              <a:buChar char="•"/>
              <a:defRPr/>
            </a:pPr>
            <a:r>
              <a:rPr lang="en-US" sz="1050" dirty="0"/>
              <a:t>PEMANFAATAN SDG</a:t>
            </a:r>
          </a:p>
          <a:p>
            <a:pPr marL="93663" indent="-93663">
              <a:buFont typeface="Arial"/>
              <a:buChar char="•"/>
              <a:defRPr/>
            </a:pPr>
            <a:r>
              <a:rPr lang="en-US" sz="1050" dirty="0"/>
              <a:t>PEMANFAATAN SP</a:t>
            </a:r>
          </a:p>
          <a:p>
            <a:pPr marL="93663" indent="-93663">
              <a:buFont typeface="Arial"/>
              <a:buChar char="•"/>
              <a:defRPr/>
            </a:pPr>
            <a:r>
              <a:rPr lang="en-US" sz="1050" dirty="0"/>
              <a:t>PEMANFAATAN EKOSISTEM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19663" y="1066800"/>
            <a:ext cx="1073150" cy="1062038"/>
          </a:xfrm>
          <a:prstGeom prst="rect">
            <a:avLst/>
          </a:prstGeom>
          <a:solidFill>
            <a:srgbClr val="F2DCDB"/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93663" indent="-93663">
              <a:buFont typeface="Arial"/>
              <a:buChar char="•"/>
              <a:defRPr/>
            </a:pPr>
            <a:r>
              <a:rPr lang="en-US" sz="1050" dirty="0"/>
              <a:t>PEMULIHAN SDG</a:t>
            </a:r>
          </a:p>
          <a:p>
            <a:pPr marL="93663" indent="-93663">
              <a:buFont typeface="Arial"/>
              <a:buChar char="•"/>
              <a:defRPr/>
            </a:pPr>
            <a:r>
              <a:rPr lang="en-US" sz="1050" dirty="0"/>
              <a:t>PEMULIHAN SP</a:t>
            </a:r>
          </a:p>
          <a:p>
            <a:pPr marL="93663" indent="-93663">
              <a:buFont typeface="Arial"/>
              <a:buChar char="•"/>
              <a:defRPr/>
            </a:pPr>
            <a:r>
              <a:rPr lang="en-US" sz="1050" dirty="0"/>
              <a:t>PEMULIHAN </a:t>
            </a:r>
            <a:r>
              <a:rPr lang="id-ID" sz="1050" dirty="0"/>
              <a:t>EKOSITEM</a:t>
            </a:r>
            <a:endParaRPr lang="en-US" sz="1050" dirty="0"/>
          </a:p>
        </p:txBody>
      </p:sp>
      <p:sp>
        <p:nvSpPr>
          <p:cNvPr id="15374" name="TextBox 19"/>
          <p:cNvSpPr txBox="1">
            <a:spLocks noChangeArrowheads="1"/>
          </p:cNvSpPr>
          <p:nvPr/>
        </p:nvSpPr>
        <p:spPr bwMode="auto">
          <a:xfrm>
            <a:off x="6280150" y="200025"/>
            <a:ext cx="2498725" cy="1954213"/>
          </a:xfrm>
          <a:prstGeom prst="rect">
            <a:avLst/>
          </a:prstGeom>
          <a:solidFill>
            <a:srgbClr val="F2DC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100"/>
              <a:t> PARTISIPASI PENGELOLAAN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/>
              <a:t>MENGELOLA  SEBAGIAN ATAU KESELURUHAN KAWASAN KONSERVASI.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/>
              <a:t>KERJASAMA ASPEK PENGELOLAAN.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/>
              <a:t>KERJASAMA PENGELOLAAN DENGAN RAKYAT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/>
              <a:t>PENGELOLAAN KAWASAN KONSERVASI DI LUAR TANAH NEGARA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03863" y="4694238"/>
            <a:ext cx="2052637" cy="1062037"/>
          </a:xfrm>
          <a:prstGeom prst="rect">
            <a:avLst/>
          </a:prstGeom>
          <a:solidFill>
            <a:srgbClr val="F2DCDB"/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71450" indent="-171450">
              <a:buFont typeface="Arial"/>
              <a:buChar char="•"/>
              <a:defRPr/>
            </a:pPr>
            <a:r>
              <a:rPr lang="en-US" sz="1050" dirty="0"/>
              <a:t>PENYELESAIAN SENGKETA KONSERVASI DILUAR PENGADILAN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sz="1050" dirty="0"/>
              <a:t>PENYELESAIAN SENGKE KONSERVASI MELALUI PENGADILAN</a:t>
            </a:r>
          </a:p>
        </p:txBody>
      </p:sp>
      <p:sp>
        <p:nvSpPr>
          <p:cNvPr id="15376" name="TextBox 21"/>
          <p:cNvSpPr txBox="1">
            <a:spLocks noChangeArrowheads="1"/>
          </p:cNvSpPr>
          <p:nvPr/>
        </p:nvSpPr>
        <p:spPr bwMode="auto">
          <a:xfrm>
            <a:off x="3563938" y="4768850"/>
            <a:ext cx="1584325" cy="830263"/>
          </a:xfrm>
          <a:prstGeom prst="rect">
            <a:avLst/>
          </a:prstGeom>
          <a:solidFill>
            <a:srgbClr val="F2DC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/>
              <a:t>PENYELIDIKAN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/>
              <a:t>PENYIDIKAN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/>
              <a:t>PENYULUHAN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/>
          </a:p>
        </p:txBody>
      </p:sp>
      <p:sp>
        <p:nvSpPr>
          <p:cNvPr id="15377" name="TextBox 22"/>
          <p:cNvSpPr txBox="1">
            <a:spLocks noChangeArrowheads="1"/>
          </p:cNvSpPr>
          <p:nvPr/>
        </p:nvSpPr>
        <p:spPr bwMode="auto">
          <a:xfrm>
            <a:off x="668338" y="4767263"/>
            <a:ext cx="2006600" cy="1462087"/>
          </a:xfrm>
          <a:prstGeom prst="rect">
            <a:avLst/>
          </a:prstGeom>
          <a:solidFill>
            <a:srgbClr val="F2DC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100"/>
              <a:t>SANKSI PIDANA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/>
              <a:t>GANTI RUGI DAN SANKSI ADMINISTRASI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/>
              <a:t>RAMPASAN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/>
              <a:t>INSENTIF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/>
              <a:t> KETENTUAN PERALIHAN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870200" y="2922588"/>
            <a:ext cx="200025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1784350" y="3992563"/>
            <a:ext cx="196850" cy="1111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3460750" y="3989388"/>
            <a:ext cx="196850" cy="1111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5106988" y="4008438"/>
            <a:ext cx="195262" cy="1111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757988" y="3978275"/>
            <a:ext cx="195262" cy="11113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102350" y="2922588"/>
            <a:ext cx="200025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554538" y="2922588"/>
            <a:ext cx="200025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7942263" y="3178175"/>
            <a:ext cx="0" cy="277813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807325" y="3170238"/>
            <a:ext cx="13017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2081213" y="2324100"/>
            <a:ext cx="0" cy="204788"/>
          </a:xfrm>
          <a:prstGeom prst="straightConnector1">
            <a:avLst/>
          </a:prstGeom>
          <a:ln w="9525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1109663" y="4405313"/>
            <a:ext cx="0" cy="300037"/>
          </a:xfrm>
          <a:prstGeom prst="straightConnector1">
            <a:avLst/>
          </a:prstGeom>
          <a:ln w="9525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4414838" y="4405313"/>
            <a:ext cx="0" cy="292100"/>
          </a:xfrm>
          <a:prstGeom prst="straightConnector1">
            <a:avLst/>
          </a:prstGeom>
          <a:ln w="9525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991225" y="4346575"/>
            <a:ext cx="0" cy="346075"/>
          </a:xfrm>
          <a:prstGeom prst="straightConnector1">
            <a:avLst/>
          </a:prstGeom>
          <a:ln w="9525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 flipV="1">
            <a:off x="3746500" y="2266950"/>
            <a:ext cx="1588" cy="209550"/>
          </a:xfrm>
          <a:prstGeom prst="straightConnector1">
            <a:avLst/>
          </a:prstGeom>
          <a:ln w="9525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7046913" y="2238375"/>
            <a:ext cx="0" cy="254000"/>
          </a:xfrm>
          <a:prstGeom prst="straightConnector1">
            <a:avLst/>
          </a:prstGeom>
          <a:ln w="9525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5397500" y="2266950"/>
            <a:ext cx="0" cy="254000"/>
          </a:xfrm>
          <a:prstGeom prst="straightConnector1">
            <a:avLst/>
          </a:prstGeom>
          <a:ln w="9525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0" y="6165850"/>
            <a:ext cx="9144000" cy="6921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400" b="1" dirty="0">
                <a:solidFill>
                  <a:srgbClr val="FF0000"/>
                </a:solidFill>
                <a:latin typeface="Arial Rounded MT Bold" pitchFamily="34" charset="0"/>
              </a:rPr>
              <a:t>KERANGKA </a:t>
            </a:r>
            <a:r>
              <a:rPr lang="en-US" sz="2400" b="1" dirty="0">
                <a:solidFill>
                  <a:srgbClr val="FF0000"/>
                </a:solidFill>
                <a:latin typeface="Arial Rounded MT Bold" pitchFamily="34" charset="0"/>
              </a:rPr>
              <a:t>RANCANGAN UNDANG-UNDANG </a:t>
            </a:r>
            <a:r>
              <a:rPr lang="id-ID" sz="2400" b="1" dirty="0">
                <a:solidFill>
                  <a:srgbClr val="FF0000"/>
                </a:solidFill>
                <a:latin typeface="Arial Rounded MT Bold" pitchFamily="34" charset="0"/>
              </a:rPr>
              <a:t>KEHATI</a:t>
            </a:r>
            <a:endParaRPr lang="en-US" sz="2400" b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55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497887" cy="93503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d-ID" sz="3200" b="1" dirty="0" smtClean="0"/>
              <a:t>HAL-HAL BARU YANG DIATUR </a:t>
            </a:r>
            <a:br>
              <a:rPr lang="id-ID" sz="3200" b="1" dirty="0" smtClean="0"/>
            </a:br>
            <a:r>
              <a:rPr lang="id-ID" sz="3200" b="1" dirty="0" smtClean="0"/>
              <a:t>DALAM RUU KEHATI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484313"/>
            <a:ext cx="8572500" cy="5016500"/>
          </a:xfrm>
          <a:pattFill prst="openDmnd">
            <a:fgClr>
              <a:schemeClr val="tx2">
                <a:lumMod val="40000"/>
                <a:lumOff val="60000"/>
              </a:schemeClr>
            </a:fgClr>
            <a:bgClr>
              <a:schemeClr val="accent3">
                <a:lumMod val="40000"/>
                <a:lumOff val="60000"/>
              </a:schemeClr>
            </a:bgClr>
          </a:pattFill>
        </p:spPr>
        <p:txBody>
          <a:bodyPr rtlCol="0">
            <a:normAutofit/>
          </a:bodyPr>
          <a:lstStyle/>
          <a:p>
            <a:pPr marL="612775" eaLnBrk="1" fontAlgn="auto" hangingPunct="1">
              <a:spcAft>
                <a:spcPts val="0"/>
              </a:spcAft>
              <a:buFont typeface="Arial" charset="0"/>
              <a:buAutoNum type="alphaUcPeriod"/>
              <a:defRPr/>
            </a:pPr>
            <a:r>
              <a:rPr lang="id-ID" sz="2000" b="1" dirty="0" smtClean="0">
                <a:latin typeface="Berlin Sans FB Demi" pitchFamily="34" charset="0"/>
              </a:rPr>
              <a:t>PERLINDUNGAN SUMBER DAYA GENETIK</a:t>
            </a:r>
          </a:p>
          <a:p>
            <a:pPr marL="612775" eaLnBrk="1" fontAlgn="auto" hangingPunct="1">
              <a:spcAft>
                <a:spcPts val="0"/>
              </a:spcAft>
              <a:buFont typeface="Arial" charset="0"/>
              <a:buAutoNum type="alphaUcPeriod"/>
              <a:defRPr/>
            </a:pPr>
            <a:r>
              <a:rPr lang="id-ID" sz="2000" b="1" dirty="0">
                <a:latin typeface="Berlin Sans FB Demi" pitchFamily="34" charset="0"/>
              </a:rPr>
              <a:t>PEMANFAATAN </a:t>
            </a:r>
            <a:r>
              <a:rPr lang="id-ID" sz="2000" b="1" dirty="0" smtClean="0">
                <a:latin typeface="Berlin Sans FB Demi" pitchFamily="34" charset="0"/>
              </a:rPr>
              <a:t>SDG</a:t>
            </a:r>
          </a:p>
          <a:p>
            <a:pPr marL="612775" eaLnBrk="1" fontAlgn="auto" hangingPunct="1">
              <a:spcAft>
                <a:spcPts val="0"/>
              </a:spcAft>
              <a:buFont typeface="Arial" charset="0"/>
              <a:buAutoNum type="alphaUcPeriod"/>
              <a:defRPr/>
            </a:pPr>
            <a:r>
              <a:rPr lang="id-ID" sz="2000" b="1" dirty="0" smtClean="0">
                <a:latin typeface="Berlin Sans FB Demi" pitchFamily="34" charset="0"/>
              </a:rPr>
              <a:t>PEMEBENTUKAN BALAI KLIRING SDG</a:t>
            </a:r>
          </a:p>
          <a:p>
            <a:pPr marL="612775" eaLnBrk="1" fontAlgn="auto" hangingPunct="1">
              <a:spcAft>
                <a:spcPts val="0"/>
              </a:spcAft>
              <a:buFont typeface="Arial" charset="0"/>
              <a:buAutoNum type="alphaUcPeriod"/>
              <a:defRPr/>
            </a:pPr>
            <a:r>
              <a:rPr lang="id-ID" sz="2000" b="1" dirty="0" smtClean="0">
                <a:latin typeface="Berlin Sans FB Demi" pitchFamily="34" charset="0"/>
              </a:rPr>
              <a:t>PEMULIHAN  SPESIES, SDG DAN EKOSISTEM</a:t>
            </a:r>
          </a:p>
          <a:p>
            <a:pPr marL="612775" eaLnBrk="1" fontAlgn="auto" hangingPunct="1">
              <a:spcAft>
                <a:spcPts val="0"/>
              </a:spcAft>
              <a:buFont typeface="Arial" charset="0"/>
              <a:buAutoNum type="alphaUcPeriod"/>
              <a:defRPr/>
            </a:pPr>
            <a:r>
              <a:rPr lang="id-ID" sz="2000" b="1" dirty="0" smtClean="0">
                <a:latin typeface="Berlin Sans FB Demi" pitchFamily="34" charset="0"/>
              </a:rPr>
              <a:t>PENYELESAIAN SENGKETA (DI DALAM/DILUAR PENGADILAN)</a:t>
            </a:r>
          </a:p>
          <a:p>
            <a:pPr marL="612775" eaLnBrk="1" fontAlgn="auto" hangingPunct="1">
              <a:spcAft>
                <a:spcPts val="0"/>
              </a:spcAft>
              <a:buFont typeface="Arial" charset="0"/>
              <a:buAutoNum type="alphaUcPeriod"/>
              <a:defRPr/>
            </a:pPr>
            <a:r>
              <a:rPr lang="id-ID" sz="2000" b="1" dirty="0" smtClean="0">
                <a:latin typeface="Berlin Sans FB Demi" pitchFamily="34" charset="0"/>
              </a:rPr>
              <a:t>PENDANAAN KONSERVASI</a:t>
            </a:r>
          </a:p>
          <a:p>
            <a:pPr marL="612775" eaLnBrk="1" fontAlgn="auto" hangingPunct="1">
              <a:spcAft>
                <a:spcPts val="0"/>
              </a:spcAft>
              <a:buFont typeface="Arial" charset="0"/>
              <a:buAutoNum type="alphaUcPeriod"/>
              <a:defRPr/>
            </a:pPr>
            <a:r>
              <a:rPr lang="id-ID" sz="2000" b="1" dirty="0" smtClean="0">
                <a:latin typeface="Berlin Sans FB Demi" pitchFamily="34" charset="0"/>
              </a:rPr>
              <a:t>PEMBERATAN PEMIDANAAN</a:t>
            </a:r>
          </a:p>
          <a:p>
            <a:pPr marL="612775" eaLnBrk="1" fontAlgn="auto" hangingPunct="1">
              <a:spcAft>
                <a:spcPts val="0"/>
              </a:spcAft>
              <a:buFont typeface="Arial" charset="0"/>
              <a:buAutoNum type="alphaUcPeriod"/>
              <a:defRPr/>
            </a:pPr>
            <a:r>
              <a:rPr lang="id-ID" sz="2000" b="1" dirty="0" smtClean="0">
                <a:latin typeface="Berlin Sans FB Demi" pitchFamily="34" charset="0"/>
              </a:rPr>
              <a:t>PIDANA TAMBAHAN (KEWAJIBAN REHABILITASI, RAMPASAN) </a:t>
            </a:r>
          </a:p>
          <a:p>
            <a:pPr marL="612775" eaLnBrk="1" fontAlgn="auto" hangingPunct="1">
              <a:spcAft>
                <a:spcPts val="0"/>
              </a:spcAft>
              <a:buFont typeface="Arial" charset="0"/>
              <a:buAutoNum type="alphaUcPeriod"/>
              <a:defRPr/>
            </a:pPr>
            <a:r>
              <a:rPr lang="id-ID" sz="2000" b="1" dirty="0" smtClean="0">
                <a:latin typeface="Berlin Sans FB Demi" pitchFamily="34" charset="0"/>
              </a:rPr>
              <a:t>PERLUASAN ALAT BUKTI</a:t>
            </a:r>
          </a:p>
          <a:p>
            <a:pPr marL="612775" eaLnBrk="1" fontAlgn="auto" hangingPunct="1">
              <a:spcAft>
                <a:spcPts val="0"/>
              </a:spcAft>
              <a:buFont typeface="Arial" charset="0"/>
              <a:buAutoNum type="alphaUcPeriod"/>
              <a:defRPr/>
            </a:pPr>
            <a:r>
              <a:rPr lang="id-ID" sz="2000" b="1" dirty="0" smtClean="0">
                <a:latin typeface="Berlin Sans FB Demi" pitchFamily="34" charset="0"/>
              </a:rPr>
              <a:t>KEWENANGAN KEPOLISIAN KHUSUS</a:t>
            </a:r>
          </a:p>
          <a:p>
            <a:pPr marL="612775" eaLnBrk="1" fontAlgn="auto" hangingPunct="1">
              <a:spcAft>
                <a:spcPts val="0"/>
              </a:spcAft>
              <a:buFont typeface="Arial" charset="0"/>
              <a:buAutoNum type="alphaUcPeriod"/>
              <a:defRPr/>
            </a:pPr>
            <a:r>
              <a:rPr lang="id-ID" sz="2000" b="1" dirty="0" smtClean="0">
                <a:latin typeface="Berlin Sans FB Demi" pitchFamily="34" charset="0"/>
              </a:rPr>
              <a:t>PERLUASAN KEWENANGAN PENYIDIK </a:t>
            </a:r>
          </a:p>
          <a:p>
            <a:pPr marL="612775" eaLnBrk="1" fontAlgn="auto" hangingPunct="1">
              <a:spcAft>
                <a:spcPts val="0"/>
              </a:spcAft>
              <a:buFont typeface="Arial" charset="0"/>
              <a:buAutoNum type="alphaUcPeriod"/>
              <a:defRPr/>
            </a:pPr>
            <a:endParaRPr lang="id-ID" sz="2000" b="1" dirty="0" smtClean="0">
              <a:latin typeface="Berlin Sans FB Demi" pitchFamily="34" charset="0"/>
            </a:endParaRPr>
          </a:p>
          <a:p>
            <a:pPr marL="612775" eaLnBrk="1" fontAlgn="auto" hangingPunct="1">
              <a:spcAft>
                <a:spcPts val="0"/>
              </a:spcAft>
              <a:buFont typeface="Arial" charset="0"/>
              <a:buAutoNum type="alphaUcPeriod"/>
              <a:defRPr/>
            </a:pPr>
            <a:endParaRPr lang="id-ID" sz="1600" b="1" dirty="0" smtClean="0"/>
          </a:p>
          <a:p>
            <a:pPr marL="269875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d-ID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144747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16833"/>
            <a:ext cx="9144000" cy="1683618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fi-FI" sz="2800" b="1" dirty="0"/>
              <a:t>PERUBAHAN ORGANISASI DAN TATA KERJA </a:t>
            </a:r>
            <a:r>
              <a:rPr lang="fi-FI" sz="2800" b="1" dirty="0" smtClean="0"/>
              <a:t/>
            </a:r>
            <a:br>
              <a:rPr lang="fi-FI" sz="2800" b="1" dirty="0" smtClean="0"/>
            </a:br>
            <a:r>
              <a:rPr lang="fi-FI" sz="2800" b="1" dirty="0" smtClean="0"/>
              <a:t>UPT </a:t>
            </a:r>
            <a:r>
              <a:rPr lang="fi-FI" sz="2800" b="1" dirty="0"/>
              <a:t>KSDA DAN TN DITJEN KSDAE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4581128"/>
            <a:ext cx="9144000" cy="913656"/>
          </a:xfrm>
        </p:spPr>
        <p:txBody>
          <a:bodyPr>
            <a:normAutofit/>
          </a:bodyPr>
          <a:lstStyle/>
          <a:p>
            <a:r>
              <a:rPr lang="en-US" sz="1400" b="1" dirty="0" smtClean="0"/>
              <a:t>KEPEGAWAIAN DAN ORTALA</a:t>
            </a:r>
            <a:endParaRPr lang="en-US" sz="1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713" y="241217"/>
            <a:ext cx="1072573" cy="107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9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263" y="216024"/>
            <a:ext cx="9141042" cy="1124744"/>
          </a:xfr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b="1" dirty="0" smtClean="0"/>
              <a:t>ANGGARAN KEMENTERIAN LHK</a:t>
            </a:r>
            <a:br>
              <a:rPr lang="en-US" sz="2400" b="1" dirty="0" smtClean="0"/>
            </a:br>
            <a:r>
              <a:rPr lang="en-US" sz="2400" b="1" dirty="0" smtClean="0"/>
              <a:t>ALOKASI PER PROGRAM</a:t>
            </a:r>
            <a:br>
              <a:rPr lang="en-US" sz="2400" b="1" dirty="0" smtClean="0"/>
            </a:br>
            <a:r>
              <a:rPr lang="en-US" sz="2400" b="1" dirty="0" smtClean="0"/>
              <a:t>PER JENIS BELANJA TAHUN 2016</a:t>
            </a:r>
            <a:endParaRPr lang="en-US" sz="2400" b="1" dirty="0"/>
          </a:p>
        </p:txBody>
      </p:sp>
      <p:sp>
        <p:nvSpPr>
          <p:cNvPr id="5" name="Parallelogram 4"/>
          <p:cNvSpPr/>
          <p:nvPr/>
        </p:nvSpPr>
        <p:spPr>
          <a:xfrm>
            <a:off x="827584" y="6727676"/>
            <a:ext cx="8424936" cy="130324"/>
          </a:xfrm>
          <a:prstGeom prst="parallelogram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1547664" y="6464369"/>
            <a:ext cx="7920880" cy="263307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29491" y="6464369"/>
            <a:ext cx="1779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SETDITJEN KSDAE ©2016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973695"/>
              </p:ext>
            </p:extLst>
          </p:nvPr>
        </p:nvGraphicFramePr>
        <p:xfrm>
          <a:off x="296738" y="1446776"/>
          <a:ext cx="8667750" cy="4718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Worksheet" r:id="rId3" imgW="8667756" imgH="4152870" progId="Excel.Sheet.12">
                  <p:embed/>
                </p:oleObj>
              </mc:Choice>
              <mc:Fallback>
                <p:oleObj name="Worksheet" r:id="rId3" imgW="8667756" imgH="41528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6738" y="1446776"/>
                        <a:ext cx="8667750" cy="4718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028384" y="1124744"/>
            <a:ext cx="9060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(x </a:t>
            </a:r>
            <a:r>
              <a:rPr lang="en-US" sz="1100" dirty="0" err="1" smtClean="0"/>
              <a:t>Rp</a:t>
            </a:r>
            <a:r>
              <a:rPr lang="en-US" sz="1100" dirty="0" smtClean="0"/>
              <a:t>. 1.000)</a:t>
            </a:r>
            <a:endParaRPr lang="en-US" sz="1100" dirty="0"/>
          </a:p>
        </p:txBody>
      </p:sp>
      <p:pic>
        <p:nvPicPr>
          <p:cNvPr id="4" name="Picture 14" descr="H:\IMG_386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3" y="5849640"/>
            <a:ext cx="976863" cy="100836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20956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60" y="338550"/>
            <a:ext cx="8245840" cy="6520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SUBTANSI PERUBAHAN</a:t>
            </a:r>
            <a:endParaRPr lang="id-ID" sz="2800" b="1" dirty="0"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52549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33400"/>
                <a:gridCol w="3733800"/>
                <a:gridCol w="3962400"/>
              </a:tblGrid>
              <a:tr h="1051636">
                <a:tc>
                  <a:txBody>
                    <a:bodyPr/>
                    <a:lstStyle/>
                    <a:p>
                      <a:pPr algn="ctr" fontAlgn="ctr"/>
                      <a:endParaRPr lang="en-US" sz="2000" b="1" u="none" strike="noStrik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  <a:p>
                      <a:pPr algn="ctr" fontAlgn="ctr"/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err="1" smtClean="0">
                          <a:solidFill>
                            <a:schemeClr val="tx1"/>
                          </a:solidFill>
                        </a:rPr>
                        <a:t>Permenhut</a:t>
                      </a:r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</a:rPr>
                        <a:t> No. P.02/</a:t>
                      </a:r>
                      <a:r>
                        <a:rPr lang="en-US" sz="2000" b="1" u="none" strike="noStrike" dirty="0" err="1" smtClean="0">
                          <a:solidFill>
                            <a:schemeClr val="tx1"/>
                          </a:solidFill>
                        </a:rPr>
                        <a:t>Menhut</a:t>
                      </a:r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</a:rPr>
                        <a:t>-II/2007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b="1" dirty="0" smtClean="0">
                          <a:solidFill>
                            <a:schemeClr val="tx1"/>
                          </a:solidFill>
                        </a:rPr>
                        <a:t>Draft Perubahan Permenhut No. P.02/Menhut-II/2007 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1611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</a:t>
                      </a:r>
                      <a:endParaRPr lang="en-US" sz="20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Menyelenggarakan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fungsi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sebagaimana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diatur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dalam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err="1" smtClean="0"/>
                        <a:t>dalam</a:t>
                      </a:r>
                      <a:r>
                        <a:rPr lang="en-US" sz="2000" dirty="0" smtClean="0"/>
                        <a:t> PP No. 68 </a:t>
                      </a:r>
                      <a:r>
                        <a:rPr lang="en-US" sz="2000" dirty="0" err="1" smtClean="0"/>
                        <a:t>Tahun</a:t>
                      </a:r>
                      <a:r>
                        <a:rPr lang="en-US" sz="2000" dirty="0" smtClean="0"/>
                        <a:t> 1998 </a:t>
                      </a:r>
                      <a:r>
                        <a:rPr lang="en-US" sz="2000" dirty="0" err="1" smtClean="0"/>
                        <a:t>tentang</a:t>
                      </a:r>
                      <a:r>
                        <a:rPr lang="en-US" sz="2000" dirty="0" smtClean="0"/>
                        <a:t> KSA </a:t>
                      </a:r>
                      <a:r>
                        <a:rPr lang="en-US" sz="2000" dirty="0" err="1" smtClean="0"/>
                        <a:t>dan</a:t>
                      </a:r>
                      <a:r>
                        <a:rPr lang="en-US" sz="2000" dirty="0" smtClean="0"/>
                        <a:t> KPA</a:t>
                      </a:r>
                      <a:endParaRPr lang="en-US" sz="20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Menyelenggarakan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err="1" smtClean="0"/>
                        <a:t>fungsi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sebagaimana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diatur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dalam</a:t>
                      </a:r>
                      <a:r>
                        <a:rPr lang="en-US" sz="2000" dirty="0" smtClean="0"/>
                        <a:t> PP No. 28 </a:t>
                      </a:r>
                      <a:r>
                        <a:rPr lang="en-US" sz="2000" dirty="0" err="1" smtClean="0"/>
                        <a:t>Tahun</a:t>
                      </a:r>
                      <a:r>
                        <a:rPr lang="en-US" sz="2000" dirty="0" smtClean="0"/>
                        <a:t> 2011 </a:t>
                      </a:r>
                      <a:r>
                        <a:rPr lang="en-US" sz="2000" dirty="0" err="1" smtClean="0"/>
                        <a:t>tenteng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Pengelolaan</a:t>
                      </a:r>
                      <a:r>
                        <a:rPr lang="en-US" sz="2000" dirty="0" smtClean="0"/>
                        <a:t> KSA </a:t>
                      </a:r>
                      <a:r>
                        <a:rPr lang="en-US" sz="2000" dirty="0" err="1" smtClean="0"/>
                        <a:t>dan</a:t>
                      </a:r>
                      <a:r>
                        <a:rPr lang="en-US" sz="2000" dirty="0" smtClean="0"/>
                        <a:t> KPA.</a:t>
                      </a:r>
                      <a:endParaRPr lang="en-US" sz="20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89263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</a:t>
                      </a:r>
                      <a:endParaRPr lang="en-US" sz="20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Penyelenggaraan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fungsi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lebih</a:t>
                      </a:r>
                      <a:r>
                        <a:rPr lang="en-US" sz="2000" dirty="0" smtClean="0"/>
                        <a:t> detail </a:t>
                      </a:r>
                      <a:r>
                        <a:rPr lang="en-US" sz="2000" dirty="0" err="1" smtClean="0"/>
                        <a:t>mengingat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dalam</a:t>
                      </a:r>
                      <a:r>
                        <a:rPr lang="en-US" sz="2000" dirty="0" smtClean="0"/>
                        <a:t> PP No. 68 </a:t>
                      </a:r>
                      <a:r>
                        <a:rPr lang="en-US" sz="2000" dirty="0" err="1" smtClean="0"/>
                        <a:t>Tahun</a:t>
                      </a:r>
                      <a:r>
                        <a:rPr lang="en-US" sz="2000" dirty="0" smtClean="0"/>
                        <a:t> 1998 </a:t>
                      </a:r>
                      <a:r>
                        <a:rPr lang="en-US" sz="2000" dirty="0" err="1" smtClean="0"/>
                        <a:t>penyelenggaraan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fungsi</a:t>
                      </a:r>
                      <a:r>
                        <a:rPr lang="en-US" sz="2000" dirty="0" smtClean="0"/>
                        <a:t> KSA </a:t>
                      </a:r>
                      <a:r>
                        <a:rPr lang="en-US" sz="2000" dirty="0" err="1" smtClean="0"/>
                        <a:t>dan</a:t>
                      </a:r>
                      <a:r>
                        <a:rPr lang="en-US" sz="2000" dirty="0" smtClean="0"/>
                        <a:t> KPA </a:t>
                      </a:r>
                      <a:r>
                        <a:rPr lang="en-US" sz="2000" dirty="0" err="1" smtClean="0"/>
                        <a:t>belum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diatur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secara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sistematis</a:t>
                      </a:r>
                      <a:endParaRPr lang="en-US" sz="20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Penyelenggaraan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fungsi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sepenuhnya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menjalankan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amanat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penyelenggaraan</a:t>
                      </a:r>
                      <a:r>
                        <a:rPr lang="en-US" sz="2000" baseline="0" dirty="0" smtClean="0"/>
                        <a:t> KSA </a:t>
                      </a:r>
                      <a:r>
                        <a:rPr lang="en-US" sz="2000" baseline="0" dirty="0" err="1" smtClean="0"/>
                        <a:t>dan</a:t>
                      </a:r>
                      <a:r>
                        <a:rPr lang="en-US" sz="2000" baseline="0" dirty="0" smtClean="0"/>
                        <a:t> KPA </a:t>
                      </a:r>
                      <a:r>
                        <a:rPr lang="en-US" sz="2000" baseline="0" dirty="0" err="1" smtClean="0"/>
                        <a:t>meliputi</a:t>
                      </a:r>
                      <a:r>
                        <a:rPr lang="en-US" sz="2000" baseline="0" dirty="0" smtClean="0"/>
                        <a:t> :</a:t>
                      </a:r>
                    </a:p>
                    <a:p>
                      <a:pPr marL="342900" indent="-342900">
                        <a:buFont typeface="+mj-lt"/>
                        <a:buAutoNum type="alphaLcPeriod"/>
                      </a:pP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Perencanaan</a:t>
                      </a:r>
                      <a:endParaRPr lang="en-US" sz="2000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342900" indent="-342900">
                        <a:buFont typeface="+mj-lt"/>
                        <a:buAutoNum type="alphaLcPeriod"/>
                      </a:pP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Perlindungan</a:t>
                      </a:r>
                      <a:endParaRPr lang="en-US" sz="2000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342900" indent="-342900">
                        <a:buFont typeface="+mj-lt"/>
                        <a:buAutoNum type="alphaLcPeriod"/>
                      </a:pP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Pengawetan</a:t>
                      </a:r>
                      <a:endParaRPr lang="en-US" sz="2000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342900" indent="-342900">
                        <a:buFont typeface="+mj-lt"/>
                        <a:buAutoNum type="alphaLcPeriod"/>
                      </a:pP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Pemanfaatan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dan</a:t>
                      </a:r>
                      <a:endParaRPr lang="en-US" sz="2000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342900" indent="-342900">
                        <a:buFont typeface="+mj-lt"/>
                        <a:buAutoNum type="alphaLcPeriod"/>
                      </a:pP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Evaluasi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kesesuain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fungsi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7" descr="PDVD_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2100"/>
            <a:ext cx="1981200" cy="14859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70097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024996"/>
              </p:ext>
            </p:extLst>
          </p:nvPr>
        </p:nvGraphicFramePr>
        <p:xfrm>
          <a:off x="457200" y="381001"/>
          <a:ext cx="8229600" cy="626082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33400"/>
                <a:gridCol w="3733800"/>
                <a:gridCol w="3962400"/>
              </a:tblGrid>
              <a:tr h="685560">
                <a:tc>
                  <a:txBody>
                    <a:bodyPr/>
                    <a:lstStyle/>
                    <a:p>
                      <a:pPr algn="ctr" fontAlgn="ctr"/>
                      <a:endParaRPr lang="en-US" sz="1600" b="1" u="none" strike="noStrike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NO</a:t>
                      </a:r>
                    </a:p>
                    <a:p>
                      <a:pPr algn="ctr" fontAlgn="ctr"/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Permenhut</a:t>
                      </a:r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 No. P.02/</a:t>
                      </a:r>
                      <a:r>
                        <a:rPr lang="en-US" sz="1600" b="1" u="none" strike="noStrike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Menhut</a:t>
                      </a:r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-II/2007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          Draft Perubahan Permenhut</a:t>
                      </a:r>
                    </a:p>
                    <a:p>
                      <a:pPr algn="l"/>
                      <a:r>
                        <a:rPr lang="fi-FI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          No. P.02/Menhut-II/2007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41491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3.</a:t>
                      </a:r>
                      <a:endParaRPr lang="en-US" sz="1600" b="0" dirty="0"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Penyelenggaraan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fungsi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perlindungan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pengendalian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kebakaran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hutan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bina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cinta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alam</a:t>
                      </a:r>
                      <a:r>
                        <a:rPr lang="en-US" sz="1600" b="0" dirty="0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menjadi</a:t>
                      </a:r>
                      <a:r>
                        <a:rPr lang="en-US" sz="1600" b="0" dirty="0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tugas</a:t>
                      </a:r>
                      <a:r>
                        <a:rPr lang="en-US" sz="1600" b="0" dirty="0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1600" b="0" dirty="0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fungsi</a:t>
                      </a:r>
                      <a:r>
                        <a:rPr lang="en-US" sz="1600" b="0" dirty="0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UPT </a:t>
                      </a:r>
                      <a:r>
                        <a:rPr lang="en-US" sz="1600" b="0" dirty="0" err="1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Direktorat</a:t>
                      </a:r>
                      <a:r>
                        <a:rPr lang="en-US" sz="1600" b="0" dirty="0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Jenderal</a:t>
                      </a:r>
                      <a:r>
                        <a:rPr lang="en-US" sz="1600" b="0" dirty="0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KSDAE</a:t>
                      </a:r>
                      <a:endParaRPr lang="en-US" sz="1600" b="0" dirty="0"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Penyelenggaraan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fungsi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perlindungan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pengendalian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kebakaran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hutan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bina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cinta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alam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saat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ini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menjadi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tugas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fungsi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Ditjen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Gakkum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Ditjen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PPI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Ditjen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PSKL</a:t>
                      </a:r>
                      <a:r>
                        <a:rPr lang="en-US" sz="1600" b="0" dirty="0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1600" b="0" dirty="0" err="1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namun</a:t>
                      </a:r>
                      <a:r>
                        <a:rPr lang="en-US" sz="1600" b="0" dirty="0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demikian</a:t>
                      </a:r>
                      <a:r>
                        <a:rPr lang="en-US" sz="1600" b="0" dirty="0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pada</a:t>
                      </a:r>
                      <a:r>
                        <a:rPr lang="en-US" sz="1600" b="0" dirty="0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tataran</a:t>
                      </a:r>
                      <a:r>
                        <a:rPr lang="en-US" sz="16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pelaksanaan</a:t>
                      </a:r>
                      <a:r>
                        <a:rPr lang="en-US" sz="16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di</a:t>
                      </a:r>
                      <a:r>
                        <a:rPr lang="en-US" sz="16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lapangan</a:t>
                      </a:r>
                      <a:r>
                        <a:rPr lang="en-US" sz="16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UPT KSDA </a:t>
                      </a:r>
                      <a:r>
                        <a:rPr lang="en-US" sz="16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16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TN </a:t>
                      </a:r>
                      <a:r>
                        <a:rPr lang="en-US" sz="16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masih</a:t>
                      </a:r>
                      <a:r>
                        <a:rPr lang="en-US" sz="16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tetap</a:t>
                      </a:r>
                      <a:r>
                        <a:rPr lang="en-US" sz="16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mengemban</a:t>
                      </a:r>
                      <a:r>
                        <a:rPr lang="en-US" sz="16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fungsi</a:t>
                      </a:r>
                      <a:r>
                        <a:rPr lang="en-US" sz="16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tersebut</a:t>
                      </a:r>
                      <a:r>
                        <a:rPr lang="en-US" sz="1600" b="0" dirty="0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1600" b="0" dirty="0" err="1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dengan</a:t>
                      </a:r>
                      <a:r>
                        <a:rPr lang="en-US" sz="1600" b="0" dirty="0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asumsi</a:t>
                      </a:r>
                      <a:r>
                        <a:rPr lang="en-US" sz="1600" b="0" dirty="0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bahwa</a:t>
                      </a:r>
                      <a:r>
                        <a:rPr lang="en-US" sz="1600" b="0" dirty="0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UPT </a:t>
                      </a:r>
                      <a:r>
                        <a:rPr lang="en-US" sz="1600" b="0" dirty="0" err="1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tersebut</a:t>
                      </a:r>
                      <a:r>
                        <a:rPr lang="en-US" sz="1600" b="0" dirty="0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merupakan</a:t>
                      </a:r>
                      <a:r>
                        <a:rPr lang="en-US" sz="1600" b="0" dirty="0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pemegang</a:t>
                      </a:r>
                      <a:r>
                        <a:rPr lang="en-US" sz="1600" b="0" dirty="0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otoritas</a:t>
                      </a:r>
                      <a:r>
                        <a:rPr lang="en-US" sz="1600" b="0" dirty="0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ditingkat</a:t>
                      </a:r>
                      <a:r>
                        <a:rPr lang="en-US" sz="1600" b="0" dirty="0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tapak</a:t>
                      </a:r>
                      <a:r>
                        <a:rPr lang="en-US" sz="1600" b="0" dirty="0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sebagai</a:t>
                      </a:r>
                      <a:r>
                        <a:rPr lang="en-US" sz="1600" b="0" dirty="0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pemangku</a:t>
                      </a:r>
                      <a:r>
                        <a:rPr lang="en-US" sz="1600" b="0" dirty="0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kawasan</a:t>
                      </a:r>
                      <a:r>
                        <a:rPr lang="en-US" sz="1600" b="0" dirty="0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48386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+mj-lt"/>
                        </a:rPr>
                        <a:t>4.</a:t>
                      </a:r>
                      <a:endParaRPr lang="en-US" sz="1600" b="0" dirty="0"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Bagian Tata Usaha terdiri dari: 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lphaLcPeriod"/>
                      </a:pP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Subbagian Umum; 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lphaLcPeriod"/>
                      </a:pP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Subbagian Perencanaan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&amp; </a:t>
                      </a: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Kerjasama; 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lphaLcPeriod"/>
                      </a:pP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Subbagian Data, Evaluasi, Pelaporan, dan Humas. 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n-US" sz="1600" b="0" dirty="0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1600" b="0" dirty="0"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Bagian Tata Usaha terdiri dari: 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Subbagian Umum;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Subbagian Program dan Kerjasama;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lphaLcPeriod"/>
                      </a:pP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Subbagian Data, Evaluasi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Pelaporan dan Kehumasan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  <a:endParaRPr lang="en-US" sz="1600" b="0" dirty="0" smtClean="0"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43545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5.</a:t>
                      </a:r>
                      <a:endParaRPr lang="en-US" sz="1600" b="0" dirty="0"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Bidang Teknis Konservasi Sumber Daya Alam terdiri dari: 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lphaLcPeriod"/>
                      </a:pP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Seksi Perlindungan, Pengawetan, dan Perpetaan; 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lphaLcPeriod"/>
                      </a:pP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Seksi Pemanfaatan dan Pelayanan. </a:t>
                      </a:r>
                      <a:endParaRPr lang="en-US" sz="1600" b="0" dirty="0"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Bidang Teknis Konservasi Sumber Daya Alam terdiri dari: 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Seksi Perencanaan,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Perlindungan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Pengawetan</a:t>
                      </a: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Seksi Pemanfaatan dan Pelayanan.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C:\Users\AB\Documents\AB\Bahan Disertasi\PARAWISATA wakatobi\Wakatobi Dive Resosrt\15864_1179979655740_1115629322_30485427_1894205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1066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5655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94610" y="1268135"/>
          <a:ext cx="8077200" cy="550707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918642"/>
                <a:gridCol w="4158558"/>
              </a:tblGrid>
              <a:tr h="7521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</a:rPr>
                        <a:t>Draft</a:t>
                      </a:r>
                      <a:r>
                        <a:rPr lang="en-US" sz="1800" u="none" strike="noStrik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u="none" strike="noStrike" baseline="0" dirty="0" err="1" smtClean="0">
                          <a:solidFill>
                            <a:schemeClr val="tx1"/>
                          </a:solidFill>
                        </a:rPr>
                        <a:t>Perubahan</a:t>
                      </a:r>
                      <a:r>
                        <a:rPr lang="en-US" sz="1800" u="none" strike="noStrik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u="none" strike="noStrike" dirty="0" err="1" smtClean="0">
                          <a:solidFill>
                            <a:schemeClr val="tx1"/>
                          </a:solidFill>
                        </a:rPr>
                        <a:t>Permenhut</a:t>
                      </a: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</a:rPr>
                        <a:t> No. P.02/</a:t>
                      </a:r>
                      <a:r>
                        <a:rPr lang="en-US" sz="1800" u="none" strike="noStrike" dirty="0" err="1" smtClean="0">
                          <a:solidFill>
                            <a:schemeClr val="tx1"/>
                          </a:solidFill>
                        </a:rPr>
                        <a:t>Menhut</a:t>
                      </a: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</a:rPr>
                        <a:t>-II/2007 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 smtClean="0">
                          <a:solidFill>
                            <a:schemeClr val="tx1"/>
                          </a:solidFill>
                        </a:rPr>
                        <a:t>Draft Perubahan Permenhut No. P.03/Menhut-II/2007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0484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kern="1200" dirty="0" err="1" smtClean="0"/>
                        <a:t>Pengendalian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dampak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kerusakan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sumber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daya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alam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hayati</a:t>
                      </a:r>
                      <a:endParaRPr lang="en-US" sz="1800" kern="120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kern="1200" dirty="0" err="1" smtClean="0"/>
                        <a:t>Pengelolaan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jenis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tumbuhan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dan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satwa</a:t>
                      </a:r>
                      <a:r>
                        <a:rPr lang="en-US" sz="1800" kern="1200" dirty="0" smtClean="0"/>
                        <a:t> liar </a:t>
                      </a:r>
                      <a:r>
                        <a:rPr lang="en-US" sz="1800" kern="1200" dirty="0" err="1" smtClean="0"/>
                        <a:t>beserta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habitatnya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serta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sumber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daya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genetik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dan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pengetahuan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tradisonal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didalam</a:t>
                      </a:r>
                      <a:r>
                        <a:rPr lang="en-US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dan</a:t>
                      </a:r>
                      <a:r>
                        <a:rPr lang="en-US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diluar</a:t>
                      </a:r>
                      <a:r>
                        <a:rPr lang="en-US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kawasan</a:t>
                      </a:r>
                      <a:endParaRPr lang="en-US" sz="18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kern="1200" dirty="0" err="1" smtClean="0"/>
                        <a:t>Penetapan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koridor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hidupan</a:t>
                      </a:r>
                      <a:r>
                        <a:rPr lang="en-US" sz="1800" kern="1200" dirty="0" smtClean="0"/>
                        <a:t> liar, </a:t>
                      </a:r>
                      <a:r>
                        <a:rPr lang="en-US" sz="1800" kern="1200" dirty="0" err="1" smtClean="0"/>
                        <a:t>pemulihan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ekosistem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dan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penutupan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kawasan</a:t>
                      </a:r>
                      <a:endParaRPr lang="en-US" sz="1800" kern="120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kern="1200" dirty="0" err="1" smtClean="0"/>
                        <a:t>Evaluasi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kesesuaian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fungsi</a:t>
                      </a:r>
                      <a:endParaRPr lang="en-US" sz="1800" kern="120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b="1" kern="1200" dirty="0" err="1" smtClean="0">
                          <a:solidFill>
                            <a:srgbClr val="002060"/>
                          </a:solidFill>
                        </a:rPr>
                        <a:t>Pengembangan</a:t>
                      </a: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</a:rPr>
                        <a:t> KPHK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d-ID" sz="1800" b="1" kern="1200" dirty="0" smtClean="0">
                          <a:solidFill>
                            <a:srgbClr val="002060"/>
                          </a:solidFill>
                        </a:rPr>
                        <a:t>pengawasan dan pengendalian peredaran tumbuhan dan satwa liar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b="1" kern="1200" dirty="0" err="1" smtClean="0">
                          <a:solidFill>
                            <a:srgbClr val="002060"/>
                          </a:solidFill>
                        </a:rPr>
                        <a:t>Koordinasi</a:t>
                      </a: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rgbClr val="002060"/>
                          </a:solidFill>
                        </a:rPr>
                        <a:t>teknis</a:t>
                      </a: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rgbClr val="002060"/>
                          </a:solidFill>
                        </a:rPr>
                        <a:t>kawasan</a:t>
                      </a: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rgbClr val="002060"/>
                          </a:solidFill>
                        </a:rPr>
                        <a:t>ekosistem</a:t>
                      </a: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rgbClr val="002060"/>
                          </a:solidFill>
                        </a:rPr>
                        <a:t>esensial</a:t>
                      </a:r>
                      <a:r>
                        <a:rPr lang="en-US" sz="1800" kern="1200" dirty="0" smtClean="0"/>
                        <a:t>.</a:t>
                      </a:r>
                      <a:endParaRPr lang="en-US" sz="1800" b="0" kern="1200" dirty="0" smtClean="0">
                        <a:solidFill>
                          <a:schemeClr val="dk1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dirty="0" err="1" smtClean="0"/>
                        <a:t>Pengendalian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dampak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kerusakan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sumber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daya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alam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hayati</a:t>
                      </a:r>
                      <a:endParaRPr lang="en-US" sz="180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dirty="0" err="1" smtClean="0"/>
                        <a:t>Pengelolaan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jenis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tumbuhan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satwa</a:t>
                      </a:r>
                      <a:r>
                        <a:rPr lang="en-US" sz="1800" dirty="0" smtClean="0"/>
                        <a:t> liar </a:t>
                      </a:r>
                      <a:r>
                        <a:rPr lang="en-US" sz="1800" dirty="0" err="1" smtClean="0"/>
                        <a:t>beserta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habitatnya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serta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sumber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daya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genetik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pengetahuan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tradisonal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didalam</a:t>
                      </a:r>
                      <a:r>
                        <a:rPr lang="en-US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kawasan</a:t>
                      </a:r>
                      <a:endParaRPr lang="en-US" sz="18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dirty="0" err="1" smtClean="0"/>
                        <a:t>Penetapan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koridor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hidupan</a:t>
                      </a:r>
                      <a:r>
                        <a:rPr lang="en-US" sz="1800" dirty="0" smtClean="0"/>
                        <a:t> liar, </a:t>
                      </a:r>
                      <a:r>
                        <a:rPr lang="en-US" sz="1800" dirty="0" err="1" smtClean="0"/>
                        <a:t>pemulihan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ekosistem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penutupan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kawasan</a:t>
                      </a:r>
                      <a:endParaRPr lang="en-US" sz="180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dirty="0" err="1" smtClean="0"/>
                        <a:t>Evaluasi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kesesuaian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fungsi</a:t>
                      </a:r>
                      <a:endParaRPr lang="en-US" sz="18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228600"/>
            <a:ext cx="8077200" cy="954107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ea typeface="Tahoma" pitchFamily="34" charset="0"/>
                <a:cs typeface="Aharoni" pitchFamily="2" charset="-79"/>
              </a:rPr>
              <a:t>TERMINOLOGI BARU DALAM PENYELENGGARAAN FUNGSI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2" descr="C:\Users\Rencana Febong\Pictures\Foto cetak BTNW 2013\Table Coral - Day 2 - 5.tif"/>
          <p:cNvPicPr>
            <a:picLocks noChangeAspect="1" noChangeArrowheads="1"/>
          </p:cNvPicPr>
          <p:nvPr/>
        </p:nvPicPr>
        <p:blipFill>
          <a:blip r:embed="rId2" cstate="print"/>
          <a:srcRect r="16083"/>
          <a:stretch>
            <a:fillRect/>
          </a:stretch>
        </p:blipFill>
        <p:spPr bwMode="auto">
          <a:xfrm>
            <a:off x="6629400" y="4994783"/>
            <a:ext cx="2061029" cy="186321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14025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PENGGABUNGAN UPT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336821"/>
              </p:ext>
            </p:extLst>
          </p:nvPr>
        </p:nvGraphicFramePr>
        <p:xfrm>
          <a:off x="457200" y="1600200"/>
          <a:ext cx="8229601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2328204"/>
                <a:gridCol w="2089052"/>
                <a:gridCol w="3355145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No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UPT ASAL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UPT BARU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Ket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BKSDA Bengkulu (</a:t>
                      </a:r>
                      <a:r>
                        <a:rPr lang="en-US" dirty="0" err="1" smtClean="0"/>
                        <a:t>Tipe</a:t>
                      </a:r>
                      <a:r>
                        <a:rPr lang="en-US" dirty="0" smtClean="0"/>
                        <a:t> B) + BKSDA Lampung (</a:t>
                      </a:r>
                      <a:r>
                        <a:rPr lang="en-US" dirty="0" err="1" smtClean="0"/>
                        <a:t>Tipe</a:t>
                      </a:r>
                      <a:r>
                        <a:rPr lang="en-US" dirty="0" smtClean="0"/>
                        <a:t> B)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BKSDA Bengkulu (</a:t>
                      </a:r>
                      <a:r>
                        <a:rPr lang="en-US" dirty="0" err="1" smtClean="0"/>
                        <a:t>Tipe</a:t>
                      </a:r>
                      <a:r>
                        <a:rPr lang="en-US" dirty="0" smtClean="0"/>
                        <a:t> A)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penambahan</a:t>
                      </a:r>
                      <a:r>
                        <a:rPr lang="en-US" dirty="0" smtClean="0"/>
                        <a:t> 1 (</a:t>
                      </a:r>
                      <a:r>
                        <a:rPr lang="en-US" dirty="0" err="1" smtClean="0"/>
                        <a:t>satu</a:t>
                      </a:r>
                      <a:r>
                        <a:rPr lang="en-US" dirty="0" smtClean="0"/>
                        <a:t>) </a:t>
                      </a:r>
                      <a:r>
                        <a:rPr lang="en-US" dirty="0" err="1" smtClean="0"/>
                        <a:t>seksi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wilayah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yaitu</a:t>
                      </a:r>
                      <a:r>
                        <a:rPr lang="en-US" dirty="0" smtClean="0"/>
                        <a:t> </a:t>
                      </a:r>
                      <a:r>
                        <a:rPr lang="id-ID" dirty="0" smtClean="0"/>
                        <a:t>Seksi Konservasi Wilayah III/ Bandar Lampung/ / Kab&amp;Kota:   Teluk Betung Metro, Lampung Selatan, Lampung Tengah, Tanggamus, Lampung Timur, Kotabumi, Lampung Utara, Way Kanan, Tulang Bawang dan Lampung Barat</a:t>
                      </a:r>
                      <a:r>
                        <a:rPr lang="en-US" dirty="0" smtClean="0"/>
                        <a:t> </a:t>
                      </a:r>
                      <a:endParaRPr lang="id-ID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Balai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Besar</a:t>
                      </a:r>
                      <a:r>
                        <a:rPr lang="en-US" dirty="0" smtClean="0"/>
                        <a:t> TN </a:t>
                      </a:r>
                      <a:r>
                        <a:rPr lang="en-US" dirty="0" err="1" smtClean="0"/>
                        <a:t>Betung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Kerihun</a:t>
                      </a:r>
                      <a:r>
                        <a:rPr lang="en-US" dirty="0" smtClean="0"/>
                        <a:t> </a:t>
                      </a:r>
                      <a:r>
                        <a:rPr lang="id-ID" dirty="0" smtClean="0"/>
                        <a:t>(Tipe</a:t>
                      </a:r>
                      <a:r>
                        <a:rPr lang="id-ID" baseline="0" dirty="0" smtClean="0"/>
                        <a:t> B)</a:t>
                      </a:r>
                    </a:p>
                    <a:p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BTN </a:t>
                      </a:r>
                      <a:r>
                        <a:rPr lang="en-US" dirty="0" err="1" smtClean="0"/>
                        <a:t>Danau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Sentarum</a:t>
                      </a:r>
                      <a:r>
                        <a:rPr lang="id-ID" dirty="0" smtClean="0"/>
                        <a:t> (Tipe B)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Balai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Besar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Betung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Kerihun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Danau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Sentarum</a:t>
                      </a:r>
                      <a:r>
                        <a:rPr lang="id-ID" dirty="0" smtClean="0"/>
                        <a:t> </a:t>
                      </a:r>
                      <a:r>
                        <a:rPr lang="en-US" dirty="0" smtClean="0"/>
                        <a:t>di </a:t>
                      </a:r>
                      <a:r>
                        <a:rPr lang="en-US" dirty="0" err="1" smtClean="0"/>
                        <a:t>Putussibau</a:t>
                      </a:r>
                      <a:endParaRPr lang="id-ID" dirty="0" smtClean="0"/>
                    </a:p>
                    <a:p>
                      <a:r>
                        <a:rPr lang="id-ID" dirty="0" smtClean="0"/>
                        <a:t>(BB Tipe A)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penambahan</a:t>
                      </a:r>
                      <a:r>
                        <a:rPr lang="en-US" dirty="0" smtClean="0"/>
                        <a:t> 1 (</a:t>
                      </a:r>
                      <a:r>
                        <a:rPr lang="en-US" dirty="0" err="1" smtClean="0"/>
                        <a:t>satu</a:t>
                      </a:r>
                      <a:r>
                        <a:rPr lang="en-US" dirty="0" smtClean="0"/>
                        <a:t>) </a:t>
                      </a:r>
                      <a:r>
                        <a:rPr lang="en-US" dirty="0" err="1" smtClean="0"/>
                        <a:t>Bidang</a:t>
                      </a:r>
                      <a:r>
                        <a:rPr lang="en-US" dirty="0" smtClean="0"/>
                        <a:t> Wilayah </a:t>
                      </a:r>
                      <a:r>
                        <a:rPr lang="id-ID" dirty="0" smtClean="0"/>
                        <a:t> Pengelolaan TN Wil. III/ Sintang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membawahi</a:t>
                      </a:r>
                      <a:r>
                        <a:rPr lang="en-US" dirty="0" smtClean="0"/>
                        <a:t> </a:t>
                      </a:r>
                      <a:r>
                        <a:rPr lang="id-ID" dirty="0" smtClean="0"/>
                        <a:t>SPTN Wil. V/ S</a:t>
                      </a:r>
                      <a:r>
                        <a:rPr lang="en-GB" dirty="0" err="1" smtClean="0"/>
                        <a:t>intang</a:t>
                      </a:r>
                      <a:r>
                        <a:rPr lang="id-ID" dirty="0" smtClean="0"/>
                        <a:t>/Selimbau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id-ID" dirty="0" smtClean="0"/>
                        <a:t>SPTN Wil. VI/ Lanjak/ Semitau</a:t>
                      </a:r>
                      <a:r>
                        <a:rPr lang="en-US" dirty="0" smtClean="0"/>
                        <a:t>.</a:t>
                      </a:r>
                    </a:p>
                    <a:p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563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PENGGABUNGAN UPT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320942"/>
              </p:ext>
            </p:extLst>
          </p:nvPr>
        </p:nvGraphicFramePr>
        <p:xfrm>
          <a:off x="457200" y="1600200"/>
          <a:ext cx="8229601" cy="4637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2252004"/>
                <a:gridCol w="2089052"/>
                <a:gridCol w="3355145"/>
              </a:tblGrid>
              <a:tr h="481521">
                <a:tc>
                  <a:txBody>
                    <a:bodyPr/>
                    <a:lstStyle/>
                    <a:p>
                      <a:r>
                        <a:rPr lang="id-ID" dirty="0" smtClean="0"/>
                        <a:t>No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UPT ASAL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UPT BARU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Ket</a:t>
                      </a:r>
                      <a:endParaRPr lang="id-ID" dirty="0"/>
                    </a:p>
                  </a:txBody>
                  <a:tcPr/>
                </a:tc>
              </a:tr>
              <a:tr h="2255892">
                <a:tc>
                  <a:txBody>
                    <a:bodyPr/>
                    <a:lstStyle/>
                    <a:p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Balai</a:t>
                      </a:r>
                      <a:r>
                        <a:rPr lang="en-US" dirty="0" smtClean="0"/>
                        <a:t> TN </a:t>
                      </a:r>
                      <a:r>
                        <a:rPr lang="en-US" dirty="0" err="1" smtClean="0"/>
                        <a:t>Manupeu</a:t>
                      </a:r>
                      <a:r>
                        <a:rPr lang="en-US" dirty="0" smtClean="0"/>
                        <a:t> Tanah </a:t>
                      </a:r>
                      <a:r>
                        <a:rPr lang="en-US" dirty="0" err="1" smtClean="0"/>
                        <a:t>Daru</a:t>
                      </a:r>
                      <a:r>
                        <a:rPr lang="en-US" dirty="0" smtClean="0"/>
                        <a:t> </a:t>
                      </a:r>
                      <a:r>
                        <a:rPr lang="id-ID" dirty="0" smtClean="0"/>
                        <a:t> (Tipe B)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Laiwangi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Wanggameti</a:t>
                      </a:r>
                      <a:r>
                        <a:rPr lang="en-US" dirty="0" smtClean="0"/>
                        <a:t> </a:t>
                      </a:r>
                      <a:r>
                        <a:rPr lang="id-ID" dirty="0" smtClean="0"/>
                        <a:t> (Tipe B)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Manupeu Tanah Daru dan Laiwangi Wanggameti</a:t>
                      </a:r>
                      <a:r>
                        <a:rPr lang="en-US" dirty="0" smtClean="0"/>
                        <a:t> di </a:t>
                      </a:r>
                      <a:r>
                        <a:rPr lang="en-US" dirty="0" err="1" smtClean="0"/>
                        <a:t>Waikabubak</a:t>
                      </a:r>
                      <a:endParaRPr lang="id-ID" dirty="0" smtClean="0"/>
                    </a:p>
                    <a:p>
                      <a:endParaRPr lang="id-ID" dirty="0" smtClean="0"/>
                    </a:p>
                    <a:p>
                      <a:r>
                        <a:rPr lang="id-ID" dirty="0" smtClean="0"/>
                        <a:t>(Tipe A)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Kantor </a:t>
                      </a:r>
                      <a:r>
                        <a:rPr lang="en-US" dirty="0" err="1" smtClean="0"/>
                        <a:t>terletak</a:t>
                      </a:r>
                      <a:r>
                        <a:rPr lang="en-US" dirty="0" smtClean="0"/>
                        <a:t> di </a:t>
                      </a:r>
                      <a:r>
                        <a:rPr lang="en-US" dirty="0" err="1" smtClean="0"/>
                        <a:t>Waikabubak</a:t>
                      </a:r>
                      <a:r>
                        <a:rPr lang="en-US" dirty="0" smtClean="0"/>
                        <a:t>.</a:t>
                      </a:r>
                    </a:p>
                    <a:p>
                      <a:endParaRPr lang="id-ID" dirty="0"/>
                    </a:p>
                  </a:txBody>
                  <a:tcPr/>
                </a:tc>
              </a:tr>
              <a:tr h="1899699">
                <a:tc>
                  <a:txBody>
                    <a:bodyPr/>
                    <a:lstStyle/>
                    <a:p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BTN  </a:t>
                      </a:r>
                      <a:r>
                        <a:rPr lang="en-US" dirty="0" err="1" smtClean="0"/>
                        <a:t>Berbak</a:t>
                      </a:r>
                      <a:r>
                        <a:rPr lang="en-US" dirty="0" smtClean="0"/>
                        <a:t> </a:t>
                      </a:r>
                      <a:r>
                        <a:rPr lang="id-ID" dirty="0" smtClean="0"/>
                        <a:t>(Tipe A)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BTN </a:t>
                      </a:r>
                      <a:r>
                        <a:rPr lang="en-US" dirty="0" err="1" smtClean="0"/>
                        <a:t>Sembilang</a:t>
                      </a:r>
                      <a:r>
                        <a:rPr lang="en-US" dirty="0" smtClean="0"/>
                        <a:t> </a:t>
                      </a:r>
                      <a:r>
                        <a:rPr lang="id-ID" dirty="0" smtClean="0"/>
                        <a:t> (Tipe A)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menjadi</a:t>
                      </a:r>
                      <a:r>
                        <a:rPr lang="en-US" dirty="0" smtClean="0"/>
                        <a:t> BTN </a:t>
                      </a:r>
                      <a:r>
                        <a:rPr lang="en-US" dirty="0" err="1" smtClean="0"/>
                        <a:t>Berbak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Sembilang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berkedudukan</a:t>
                      </a:r>
                      <a:r>
                        <a:rPr lang="en-US" dirty="0" smtClean="0"/>
                        <a:t> di Jambi</a:t>
                      </a:r>
                      <a:endParaRPr lang="id-ID" dirty="0" smtClean="0"/>
                    </a:p>
                    <a:p>
                      <a:r>
                        <a:rPr lang="id-ID" dirty="0" smtClean="0"/>
                        <a:t>(Tipe A)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id-ID" dirty="0" smtClean="0"/>
                        <a:t>S</a:t>
                      </a:r>
                      <a:r>
                        <a:rPr lang="en-US" dirty="0" err="1" smtClean="0"/>
                        <a:t>ehingga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membawahi</a:t>
                      </a:r>
                      <a:r>
                        <a:rPr lang="en-US" dirty="0" smtClean="0"/>
                        <a:t> </a:t>
                      </a:r>
                      <a:r>
                        <a:rPr lang="id-ID" dirty="0" smtClean="0"/>
                        <a:t>SPTN Wil. I/ Suak Kandis/Sungai Rambut </a:t>
                      </a:r>
                      <a:r>
                        <a:rPr lang="en-US" dirty="0" smtClean="0"/>
                        <a:t>,</a:t>
                      </a:r>
                      <a:r>
                        <a:rPr lang="id-ID" dirty="0" smtClean="0"/>
                        <a:t>SPTN Wil. II/ Sunsang/ Sungai Sembilang</a:t>
                      </a:r>
                      <a:r>
                        <a:rPr lang="en-US" dirty="0" smtClean="0"/>
                        <a:t>, </a:t>
                      </a:r>
                      <a:r>
                        <a:rPr lang="id-ID" dirty="0" smtClean="0"/>
                        <a:t>SPTN Wil. III/  Air Hitam Laut/ Tanah Pilih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99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 smtClean="0"/>
              <a:t>PP No. 48 </a:t>
            </a:r>
            <a:r>
              <a:rPr lang="en-US" sz="3200" b="1" dirty="0" err="1" smtClean="0"/>
              <a:t>Tahun</a:t>
            </a:r>
            <a:r>
              <a:rPr lang="en-US" sz="3200" b="1" dirty="0" smtClean="0"/>
              <a:t> 2005 </a:t>
            </a:r>
            <a:r>
              <a:rPr lang="en-US" sz="3200" b="1" dirty="0" err="1" smtClean="0"/>
              <a:t>tentang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r>
              <a:rPr lang="en-US" sz="3200" b="1" dirty="0" err="1" smtClean="0"/>
              <a:t>Pengangkatan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Tenaga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Honorer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menjadi</a:t>
            </a:r>
            <a:r>
              <a:rPr lang="en-US" sz="3200" b="1" dirty="0" smtClean="0"/>
              <a:t> CPNS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Diterbitkannya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PP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Nomor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48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Tahun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2005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tentang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Pengangkatan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Tenaga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Honorer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Menjadi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Calon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Pegawai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Negeri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Sipil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(CPNS)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merupakan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titik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terang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pegawai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tetap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dilingkungan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pemerintahan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Batas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maksimal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umur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diangkat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menjadi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PNS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yaitu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46 (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empat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puluh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enam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tahun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tentunya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pemberian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batasan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umur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memberatkan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pegawai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tetap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telah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melampaui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batasan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umut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tersebut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sehingga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diangkat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menjadi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PNS. 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Pasal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menyebutkan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 “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Sejak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ditetapkannya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Peraturan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Pemerintah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semua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Pejabat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Pembinan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Kepegawaian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Pejabat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lain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dilingkungan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instansi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 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dilarang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mengangkat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tenaga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honorer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sejenis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 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kecuali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ditetapkan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Peraturan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Pemerintah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 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Sejak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 No. 48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Tahun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2005,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Pejabat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Negara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dilarang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lagi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mengangkat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pekerja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honorer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tetap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tenaga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harian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lepas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Pada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faktanya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pasca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dikeluarkannya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PP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tersebut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justru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banyak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pegawai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diangkat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kembali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menjadi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Tenaga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Harian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Lepas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14" descr="H:\IMG_386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3" y="5849640"/>
            <a:ext cx="976863" cy="100836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Parallelogram 4"/>
          <p:cNvSpPr/>
          <p:nvPr/>
        </p:nvSpPr>
        <p:spPr>
          <a:xfrm>
            <a:off x="827584" y="6727676"/>
            <a:ext cx="8424936" cy="130324"/>
          </a:xfrm>
          <a:prstGeom prst="parallelogram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>
            <a:off x="1547664" y="6464369"/>
            <a:ext cx="7920880" cy="263307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29491" y="6464369"/>
            <a:ext cx="1779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SETDITJEN KSDAE ©2016</a:t>
            </a:r>
          </a:p>
        </p:txBody>
      </p:sp>
    </p:spTree>
    <p:extLst>
      <p:ext uri="{BB962C8B-B14F-4D97-AF65-F5344CB8AC3E}">
        <p14:creationId xmlns:p14="http://schemas.microsoft.com/office/powerpoint/2010/main" val="38723131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5263" y="274638"/>
            <a:ext cx="9149263" cy="715962"/>
          </a:xfr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TENAGA HARIAN LEPAS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 err="1" smtClean="0"/>
              <a:t>Berdasarkan</a:t>
            </a:r>
            <a:r>
              <a:rPr lang="en-US" dirty="0" smtClean="0"/>
              <a:t> PMK No. </a:t>
            </a:r>
            <a:r>
              <a:rPr lang="en-US" dirty="0" smtClean="0">
                <a:latin typeface="+mn-lt"/>
              </a:rPr>
              <a:t>65/PMK.02/2015 </a:t>
            </a:r>
            <a:r>
              <a:rPr lang="en-US" dirty="0" err="1" smtClean="0">
                <a:latin typeface="+mn-lt"/>
              </a:rPr>
              <a:t>dan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Persekjen</a:t>
            </a:r>
            <a:r>
              <a:rPr lang="en-US" dirty="0" smtClean="0">
                <a:latin typeface="+mn-lt"/>
              </a:rPr>
              <a:t> No. P.5/</a:t>
            </a:r>
            <a:r>
              <a:rPr lang="en-US" dirty="0" err="1" smtClean="0">
                <a:latin typeface="+mn-lt"/>
              </a:rPr>
              <a:t>Setjen-Rokeu</a:t>
            </a:r>
            <a:r>
              <a:rPr lang="en-US" dirty="0" smtClean="0">
                <a:latin typeface="+mn-lt"/>
              </a:rPr>
              <a:t>/2015 </a:t>
            </a:r>
            <a:r>
              <a:rPr lang="en-US" dirty="0" err="1" smtClean="0">
                <a:latin typeface="+mn-lt"/>
              </a:rPr>
              <a:t>tentang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standar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biaya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masukan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anggaran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tahun</a:t>
            </a:r>
            <a:r>
              <a:rPr lang="en-US" dirty="0" smtClean="0">
                <a:latin typeface="+mn-lt"/>
              </a:rPr>
              <a:t> 2016 </a:t>
            </a:r>
            <a:r>
              <a:rPr lang="en-US" dirty="0" err="1" smtClean="0"/>
              <a:t>Jabatan</a:t>
            </a:r>
            <a:r>
              <a:rPr lang="en-US" dirty="0" smtClean="0"/>
              <a:t>  </a:t>
            </a:r>
            <a:r>
              <a:rPr lang="en-US" dirty="0" err="1" smtClean="0"/>
              <a:t>Pegawai</a:t>
            </a:r>
            <a:r>
              <a:rPr lang="en-US" dirty="0" smtClean="0"/>
              <a:t> </a:t>
            </a:r>
            <a:r>
              <a:rPr lang="en-US" dirty="0" err="1" smtClean="0"/>
              <a:t>Harian</a:t>
            </a:r>
            <a:r>
              <a:rPr lang="en-US" dirty="0" smtClean="0"/>
              <a:t> </a:t>
            </a:r>
            <a:r>
              <a:rPr lang="en-US" dirty="0" err="1" smtClean="0"/>
              <a:t>Lepas</a:t>
            </a:r>
            <a:r>
              <a:rPr lang="en-US" dirty="0" smtClean="0"/>
              <a:t> (</a:t>
            </a:r>
            <a:r>
              <a:rPr lang="en-US" dirty="0" err="1"/>
              <a:t>T</a:t>
            </a:r>
            <a:r>
              <a:rPr lang="en-US" dirty="0" err="1" smtClean="0"/>
              <a:t>enaga</a:t>
            </a:r>
            <a:r>
              <a:rPr lang="en-US" dirty="0" smtClean="0"/>
              <a:t> </a:t>
            </a:r>
            <a:r>
              <a:rPr lang="en-US" dirty="0" err="1" smtClean="0"/>
              <a:t>Kontrak</a:t>
            </a:r>
            <a:r>
              <a:rPr lang="en-US" dirty="0" smtClean="0"/>
              <a:t>):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/>
              <a:t>S</a:t>
            </a:r>
            <a:r>
              <a:rPr lang="en-US" dirty="0" err="1" smtClean="0"/>
              <a:t>atpam</a:t>
            </a:r>
            <a:r>
              <a:rPr lang="en-US" dirty="0" smtClean="0"/>
              <a:t> ,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 smtClean="0"/>
              <a:t>pengemudi</a:t>
            </a:r>
            <a:r>
              <a:rPr lang="en-US" dirty="0" smtClean="0"/>
              <a:t>,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 smtClean="0"/>
              <a:t>petugas</a:t>
            </a:r>
            <a:r>
              <a:rPr lang="en-US" dirty="0" smtClean="0"/>
              <a:t> </a:t>
            </a:r>
            <a:r>
              <a:rPr lang="en-US" dirty="0" err="1" smtClean="0"/>
              <a:t>kebersihan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,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 smtClean="0"/>
              <a:t>Pramubakti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pPr marL="0" indent="0" algn="just">
              <a:buNone/>
            </a:pP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pejabat</a:t>
            </a:r>
            <a:r>
              <a:rPr lang="en-US" dirty="0" smtClean="0"/>
              <a:t> yang </a:t>
            </a:r>
            <a:r>
              <a:rPr lang="en-US" dirty="0" err="1" smtClean="0"/>
              <a:t>berwenang</a:t>
            </a:r>
            <a:r>
              <a:rPr lang="en-US" dirty="0" smtClean="0"/>
              <a:t>/ </a:t>
            </a:r>
            <a:r>
              <a:rPr lang="en-US" dirty="0" err="1" smtClean="0"/>
              <a:t>kontrak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.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14" descr="H:\IMG_386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3" y="5849640"/>
            <a:ext cx="976863" cy="100836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Parallelogram 4"/>
          <p:cNvSpPr/>
          <p:nvPr/>
        </p:nvSpPr>
        <p:spPr>
          <a:xfrm>
            <a:off x="827584" y="6727676"/>
            <a:ext cx="8424936" cy="130324"/>
          </a:xfrm>
          <a:prstGeom prst="parallelogram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>
            <a:off x="1547664" y="6464369"/>
            <a:ext cx="7920880" cy="263307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29491" y="6464369"/>
            <a:ext cx="1779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SETDITJEN KSDAE ©2016</a:t>
            </a:r>
          </a:p>
        </p:txBody>
      </p:sp>
    </p:spTree>
    <p:extLst>
      <p:ext uri="{BB962C8B-B14F-4D97-AF65-F5344CB8AC3E}">
        <p14:creationId xmlns:p14="http://schemas.microsoft.com/office/powerpoint/2010/main" val="31631752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5263" y="188640"/>
            <a:ext cx="9149263" cy="936104"/>
          </a:xfr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/>
              <a:t>10 UPT KSDAE</a:t>
            </a:r>
            <a:br>
              <a:rPr lang="en-US" sz="2800" b="1" dirty="0" smtClean="0"/>
            </a:br>
            <a:r>
              <a:rPr lang="en-US" sz="2800" b="1" dirty="0" smtClean="0"/>
              <a:t>DENGAN TENAGA </a:t>
            </a:r>
            <a:r>
              <a:rPr lang="en-US" sz="2800" b="1" dirty="0" smtClean="0"/>
              <a:t>HARIAN </a:t>
            </a:r>
            <a:r>
              <a:rPr lang="en-US" sz="2800" b="1" dirty="0" smtClean="0"/>
              <a:t>LEPAS TERBANYAK</a:t>
            </a:r>
            <a:endParaRPr lang="en-US" sz="2800" b="1" dirty="0"/>
          </a:p>
        </p:txBody>
      </p:sp>
      <p:pic>
        <p:nvPicPr>
          <p:cNvPr id="4" name="Picture 14" descr="H:\IMG_386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3" y="5849640"/>
            <a:ext cx="976863" cy="100836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Parallelogram 4"/>
          <p:cNvSpPr/>
          <p:nvPr/>
        </p:nvSpPr>
        <p:spPr>
          <a:xfrm>
            <a:off x="827584" y="6727676"/>
            <a:ext cx="8424936" cy="130324"/>
          </a:xfrm>
          <a:prstGeom prst="parallelogram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>
            <a:off x="1547664" y="6464369"/>
            <a:ext cx="7920880" cy="263307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29491" y="6464369"/>
            <a:ext cx="1779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SETDITJEN KSDAE ©2016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154716"/>
              </p:ext>
            </p:extLst>
          </p:nvPr>
        </p:nvGraphicFramePr>
        <p:xfrm>
          <a:off x="971600" y="1484781"/>
          <a:ext cx="6768753" cy="424847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18368"/>
                <a:gridCol w="4068682"/>
                <a:gridCol w="1981703"/>
              </a:tblGrid>
              <a:tr h="487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NO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Lokasi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PHL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57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BKSDA. Sumatera Selatan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effectLst/>
                        </a:rPr>
                        <a:t>265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</a:tr>
              <a:tr h="3857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BBKSDA. Riau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effectLst/>
                        </a:rPr>
                        <a:t>256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</a:tr>
              <a:tr h="3857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BKSDA. Kalimantan Selatan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effectLst/>
                        </a:rPr>
                        <a:t>218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</a:tr>
              <a:tr h="3857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BBKSDA. Sulawesi Selatan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effectLst/>
                        </a:rPr>
                        <a:t>145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</a:tr>
              <a:tr h="3857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BBTN. Gunung Leuser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effectLst/>
                        </a:rPr>
                        <a:t>107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</a:tr>
              <a:tr h="3857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BKSDA. Kalimantan Tengah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effectLst/>
                        </a:rPr>
                        <a:t>75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</a:tr>
              <a:tr h="36167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7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BTN. Danau Sentarum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effectLst/>
                        </a:rPr>
                        <a:t>66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</a:tr>
              <a:tr h="36167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8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BBKSDA. Nusa Tenggara Timur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effectLst/>
                        </a:rPr>
                        <a:t>60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</a:tr>
              <a:tr h="36167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9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BTN. Tanjung Puting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effectLst/>
                        </a:rPr>
                        <a:t>58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</a:tr>
              <a:tr h="36167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BBTN. </a:t>
                      </a:r>
                      <a:r>
                        <a:rPr lang="en-US" sz="1800" u="none" strike="noStrike" dirty="0" err="1">
                          <a:effectLst/>
                        </a:rPr>
                        <a:t>Betung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Kerihun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effectLst/>
                        </a:rPr>
                        <a:t>56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14645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97794"/>
          </a:xfrm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dirty="0" err="1" smtClean="0">
                <a:ln w="11430">
                  <a:noFill/>
                </a:ln>
                <a:effectLst>
                  <a:outerShdw blurRad="57785" dist="27305" dir="3060000" algn="tl" rotWithShape="0">
                    <a:srgbClr val="000000"/>
                  </a:outerShdw>
                </a:effectLst>
                <a:latin typeface="+mn-lt"/>
                <a:cs typeface="Mistral"/>
              </a:rPr>
              <a:t>Terima</a:t>
            </a:r>
            <a:r>
              <a:rPr lang="en-US" sz="6600" dirty="0" smtClean="0">
                <a:ln w="11430">
                  <a:noFill/>
                </a:ln>
                <a:effectLst>
                  <a:outerShdw blurRad="57785" dist="27305" dir="3060000" algn="tl" rotWithShape="0">
                    <a:srgbClr val="000000"/>
                  </a:outerShdw>
                </a:effectLst>
                <a:latin typeface="+mn-lt"/>
                <a:cs typeface="Mistral"/>
              </a:rPr>
              <a:t> </a:t>
            </a:r>
            <a:r>
              <a:rPr lang="en-US" sz="6600" dirty="0" err="1" smtClean="0">
                <a:ln w="11430">
                  <a:noFill/>
                </a:ln>
                <a:effectLst>
                  <a:outerShdw blurRad="57785" dist="27305" dir="3060000" algn="tl" rotWithShape="0">
                    <a:srgbClr val="000000"/>
                  </a:outerShdw>
                </a:effectLst>
                <a:latin typeface="+mn-lt"/>
                <a:cs typeface="Mistral"/>
              </a:rPr>
              <a:t>kasih</a:t>
            </a:r>
            <a:endParaRPr lang="en-US" sz="6600" dirty="0">
              <a:ln w="11430">
                <a:noFill/>
              </a:ln>
              <a:effectLst>
                <a:outerShdw blurRad="57785" dist="27305" dir="3060000" algn="tl" rotWithShape="0">
                  <a:srgbClr val="000000"/>
                </a:outerShdw>
              </a:effectLst>
              <a:latin typeface="+mn-lt"/>
              <a:cs typeface="Mistral"/>
            </a:endParaRPr>
          </a:p>
        </p:txBody>
      </p:sp>
      <p:pic>
        <p:nvPicPr>
          <p:cNvPr id="1026" name="Picture 2" descr="D:\@Gambar\rumah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78" y="1230043"/>
            <a:ext cx="4997485" cy="48551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8334" y="5674242"/>
            <a:ext cx="487223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DIREKTORAT JENDERAL KSDAE</a:t>
            </a:r>
            <a:endParaRPr lang="en-US" sz="23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5141289"/>
            <a:ext cx="9144000" cy="1602783"/>
            <a:chOff x="0" y="5141289"/>
            <a:chExt cx="9144000" cy="1602783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6152945"/>
              <a:ext cx="9144000" cy="591127"/>
              <a:chOff x="0" y="6152945"/>
              <a:chExt cx="9144000" cy="591127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0" y="6152945"/>
                <a:ext cx="9144000" cy="591127"/>
              </a:xfrm>
              <a:prstGeom prst="rect">
                <a:avLst/>
              </a:prstGeom>
              <a:solidFill>
                <a:srgbClr val="FF0000">
                  <a:alpha val="3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dirty="0" smtClean="0">
                    <a:solidFill>
                      <a:schemeClr val="tx1"/>
                    </a:solidFill>
                  </a:rPr>
                  <a:t>DIREKTORAT JENDERAL	 </a:t>
                </a:r>
              </a:p>
              <a:p>
                <a:pPr marL="173038" algn="r"/>
                <a:r>
                  <a:rPr lang="en-US" dirty="0" smtClean="0">
                    <a:solidFill>
                      <a:schemeClr val="tx1"/>
                    </a:solidFill>
                  </a:rPr>
                  <a:t>KONSERVASI SUMBER DAYA ALAM DAN EKOSISTEM</a:t>
                </a:r>
                <a:r>
                  <a:rPr lang="en-US" dirty="0" smtClean="0"/>
                  <a:t>	</a:t>
                </a:r>
                <a:endParaRPr lang="en-US" dirty="0"/>
              </a:p>
            </p:txBody>
          </p:sp>
          <p:pic>
            <p:nvPicPr>
              <p:cNvPr id="15" name="Picture 2" descr="D:\@Gambar\rumah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76384" y="6152945"/>
                <a:ext cx="575040" cy="55865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" name="Picture 14" descr="H:\IMG_386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DFF"/>
                </a:clrFrom>
                <a:clrTo>
                  <a:srgbClr val="FFFD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141289"/>
              <a:ext cx="1552719" cy="1602783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15601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 txBox="1">
            <a:spLocks/>
          </p:cNvSpPr>
          <p:nvPr/>
        </p:nvSpPr>
        <p:spPr>
          <a:xfrm>
            <a:off x="695961" y="285750"/>
            <a:ext cx="7886700" cy="464344"/>
          </a:xfrm>
          <a:prstGeom prst="rect">
            <a:avLst/>
          </a:prstGeom>
          <a:noFill/>
          <a:ln>
            <a:noFill/>
          </a:ln>
          <a:effectLst>
            <a:outerShdw blurRad="63500" dist="25401" dir="2700000" algn="tl" rotWithShape="0">
              <a:srgbClr val="000000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anose="020B0600070205080204" pitchFamily="34" charset="-128"/>
              </a:rPr>
              <a:t>ALOKASI ANGGARAN DITJEN KSDAE TAHUN 2016</a:t>
            </a:r>
            <a:endParaRPr lang="id-ID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 bwMode="auto">
          <a:xfrm>
            <a:off x="0" y="750094"/>
            <a:ext cx="9144000" cy="20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Berlin Sans FB" panose="020E0602020502020306" pitchFamily="34" charset="0"/>
                <a:ea typeface="ＭＳ Ｐゴシック" panose="020B0600070205080204" pitchFamily="34" charset="-128"/>
              </a:rPr>
              <a:t>PER JENIS BELANJA</a:t>
            </a:r>
            <a:endParaRPr lang="id-ID" sz="2400" dirty="0" smtClean="0">
              <a:solidFill>
                <a:prstClr val="white">
                  <a:lumMod val="50000"/>
                </a:prstClr>
              </a:solidFill>
              <a:latin typeface="Berlin Sans FB" panose="020E0602020502020306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48" name="Chart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0571580"/>
              </p:ext>
            </p:extLst>
          </p:nvPr>
        </p:nvGraphicFramePr>
        <p:xfrm>
          <a:off x="1137072" y="4279900"/>
          <a:ext cx="7086600" cy="2228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118992"/>
              </p:ext>
            </p:extLst>
          </p:nvPr>
        </p:nvGraphicFramePr>
        <p:xfrm>
          <a:off x="800100" y="1295398"/>
          <a:ext cx="7569200" cy="2382648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3777781"/>
                <a:gridCol w="2291217"/>
                <a:gridCol w="1500202"/>
              </a:tblGrid>
              <a:tr h="39710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JENIS BELANJA</a:t>
                      </a:r>
                      <a:endParaRPr lang="en-US" b="1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ALOKASI (Rp.x1.000)</a:t>
                      </a:r>
                      <a:endParaRPr lang="en-US" b="1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%</a:t>
                      </a:r>
                      <a:endParaRPr lang="en-US" b="1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97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Berlin Sans FB" panose="020E0602020502020306" pitchFamily="34" charset="0"/>
                        </a:rPr>
                        <a:t>BELANJA </a:t>
                      </a:r>
                      <a:r>
                        <a:rPr lang="en-US" sz="1800" u="none" strike="noStrike" dirty="0">
                          <a:effectLst/>
                          <a:latin typeface="Berlin Sans FB" panose="020E0602020502020306" pitchFamily="34" charset="0"/>
                        </a:rPr>
                        <a:t>MODAL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erlin Sans FB" panose="020E0602020502020306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Berlin Sans FB" panose="020E0602020502020306" pitchFamily="34" charset="0"/>
                        </a:rPr>
                        <a:t>89,616,595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Berlin Sans FB" panose="020E0602020502020306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Berlin Sans FB" panose="020E0602020502020306" pitchFamily="34" charset="0"/>
                        </a:rPr>
                        <a:t>6.80%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Berlin Sans FB" panose="020E0602020502020306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7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Berlin Sans FB" panose="020E0602020502020306" pitchFamily="34" charset="0"/>
                        </a:rPr>
                        <a:t>BELANJA BARANG </a:t>
                      </a:r>
                      <a:r>
                        <a:rPr lang="en-US" sz="1800" u="none" strike="noStrike" dirty="0">
                          <a:effectLst/>
                          <a:latin typeface="Berlin Sans FB" panose="020E0602020502020306" pitchFamily="34" charset="0"/>
                        </a:rPr>
                        <a:t>NON OPS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erlin Sans FB" panose="020E0602020502020306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Berlin Sans FB" panose="020E0602020502020306" pitchFamily="34" charset="0"/>
                        </a:rPr>
                        <a:t>354,761,405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erlin Sans FB" panose="020E0602020502020306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Berlin Sans FB" panose="020E0602020502020306" pitchFamily="34" charset="0"/>
                        </a:rPr>
                        <a:t>26.93%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Berlin Sans FB" panose="020E0602020502020306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7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Berlin Sans FB" panose="020E0602020502020306" pitchFamily="34" charset="0"/>
                        </a:rPr>
                        <a:t>BELANJA BARANG </a:t>
                      </a:r>
                      <a:r>
                        <a:rPr lang="en-US" sz="1800" u="none" strike="noStrike" dirty="0">
                          <a:effectLst/>
                          <a:latin typeface="Berlin Sans FB" panose="020E0602020502020306" pitchFamily="34" charset="0"/>
                        </a:rPr>
                        <a:t>OPS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erlin Sans FB" panose="020E0602020502020306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Berlin Sans FB" panose="020E0602020502020306" pitchFamily="34" charset="0"/>
                        </a:rPr>
                        <a:t>142,591,529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erlin Sans FB" panose="020E0602020502020306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Berlin Sans FB" panose="020E0602020502020306" pitchFamily="34" charset="0"/>
                        </a:rPr>
                        <a:t>10.82%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erlin Sans FB" panose="020E0602020502020306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7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Berlin Sans FB" panose="020E0602020502020306" pitchFamily="34" charset="0"/>
                        </a:rPr>
                        <a:t>BELANJA </a:t>
                      </a:r>
                      <a:r>
                        <a:rPr lang="en-US" sz="1800" u="none" strike="noStrike" dirty="0">
                          <a:effectLst/>
                          <a:latin typeface="Berlin Sans FB" panose="020E0602020502020306" pitchFamily="34" charset="0"/>
                        </a:rPr>
                        <a:t>PEGAWAI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erlin Sans FB" panose="020E0602020502020306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Berlin Sans FB" panose="020E0602020502020306" pitchFamily="34" charset="0"/>
                        </a:rPr>
                        <a:t>730,408,471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Berlin Sans FB" panose="020E0602020502020306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Berlin Sans FB" panose="020E0602020502020306" pitchFamily="34" charset="0"/>
                        </a:rPr>
                        <a:t>55.44%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erlin Sans FB" panose="020E0602020502020306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71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Berlin Sans FB" panose="020E0602020502020306" pitchFamily="34" charset="0"/>
                        </a:rPr>
                        <a:t>TOTAL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erlin Sans FB" panose="020E0602020502020306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Berlin Sans FB" panose="020E0602020502020306" pitchFamily="34" charset="0"/>
                        </a:rPr>
                        <a:t>1,317,378,000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erlin Sans FB" panose="020E0602020502020306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Berlin Sans FB" panose="020E0602020502020306" pitchFamily="34" charset="0"/>
                        </a:rPr>
                        <a:t>100.00%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erlin Sans FB" panose="020E0602020502020306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42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52945"/>
            <a:ext cx="9144000" cy="5911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DIREKTORAT JENDERAL	 </a:t>
            </a:r>
          </a:p>
          <a:p>
            <a:pPr marL="173038" algn="r"/>
            <a:r>
              <a:rPr lang="en-US" dirty="0" smtClean="0">
                <a:solidFill>
                  <a:schemeClr val="tx1"/>
                </a:solidFill>
              </a:rPr>
              <a:t>KONSERVASI SUMBER DAYA ALAM DAN EKOSISTEM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 rot="5400000">
            <a:off x="4036421" y="-4036422"/>
            <a:ext cx="1071157" cy="9144001"/>
          </a:xfrm>
          <a:prstGeom prst="rect">
            <a:avLst/>
          </a:prstGeom>
          <a:noFill/>
          <a:ln>
            <a:noFill/>
          </a:ln>
          <a:effectLst>
            <a:outerShdw blurRad="63500" dist="25401" dir="2700000" algn="tl" rotWithShape="0">
              <a:srgbClr val="000000"/>
            </a:outerShdw>
          </a:effectLst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anose="020B0600070205080204" pitchFamily="34" charset="-128"/>
              </a:rPr>
              <a:t>KEBIJAKAN PROPORSI PENGANGGARAN</a:t>
            </a: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anose="020B0600070205080204" pitchFamily="34" charset="-128"/>
              </a:rPr>
              <a:t>DITJEN KSDAE TAHUN 2016</a:t>
            </a:r>
            <a:endParaRPr lang="id-ID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panose="020B0600070205080204" pitchFamily="34" charset="-128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2751732"/>
              </p:ext>
            </p:extLst>
          </p:nvPr>
        </p:nvGraphicFramePr>
        <p:xfrm>
          <a:off x="2518229" y="944677"/>
          <a:ext cx="4127862" cy="2449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221567"/>
              </p:ext>
            </p:extLst>
          </p:nvPr>
        </p:nvGraphicFramePr>
        <p:xfrm>
          <a:off x="215536" y="3357154"/>
          <a:ext cx="4102464" cy="2704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0689764"/>
              </p:ext>
            </p:extLst>
          </p:nvPr>
        </p:nvGraphicFramePr>
        <p:xfrm>
          <a:off x="4699001" y="3317966"/>
          <a:ext cx="4445000" cy="2834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Picture 2" descr="D:\@Gambar\rumah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384" y="6191045"/>
            <a:ext cx="575040" cy="5586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0100" y="2120900"/>
            <a:ext cx="1133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FIXED COST 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(OVERHEAD)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7900" y="5257800"/>
            <a:ext cx="1257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8.041 </a:t>
            </a:r>
            <a:r>
              <a:rPr lang="en-US" sz="1400" b="1" dirty="0" err="1" smtClean="0">
                <a:solidFill>
                  <a:srgbClr val="0070C0"/>
                </a:solidFill>
              </a:rPr>
              <a:t>pegawai</a:t>
            </a:r>
            <a:endParaRPr lang="en-US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95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52945"/>
            <a:ext cx="9144000" cy="5911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DIREKTORAT JENDERAL	 </a:t>
            </a:r>
          </a:p>
          <a:p>
            <a:pPr marL="173038" algn="r"/>
            <a:r>
              <a:rPr lang="en-US" dirty="0" smtClean="0">
                <a:solidFill>
                  <a:schemeClr val="tx1"/>
                </a:solidFill>
              </a:rPr>
              <a:t>KONSERVASI SUMBER DAYA ALAM DAN EKOSISTEM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323058"/>
            <a:ext cx="9144000" cy="464344"/>
          </a:xfrm>
          <a:prstGeom prst="rect">
            <a:avLst/>
          </a:prstGeom>
          <a:noFill/>
          <a:ln>
            <a:noFill/>
          </a:ln>
          <a:effectLst>
            <a:outerShdw blurRad="63500" dist="25401" dir="2700000" algn="tl" rotWithShape="0">
              <a:srgbClr val="000000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anose="020B0600070205080204" pitchFamily="34" charset="-128"/>
              </a:rPr>
              <a:t>BELANJA PROGRAM 444.37 M </a:t>
            </a:r>
            <a:endParaRPr lang="id-ID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101600" y="798618"/>
            <a:ext cx="9144000" cy="20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Berlin Sans FB" panose="020E0602020502020306" pitchFamily="34" charset="0"/>
                <a:ea typeface="ＭＳ Ｐゴシック" panose="020B0600070205080204" pitchFamily="34" charset="-128"/>
              </a:rPr>
              <a:t>BB.NON OPS DAN B.MODAL PER PILAR KONSERVASI</a:t>
            </a:r>
            <a:endParaRPr lang="id-ID" sz="2800" dirty="0" smtClean="0">
              <a:solidFill>
                <a:prstClr val="white">
                  <a:lumMod val="50000"/>
                </a:prstClr>
              </a:solidFill>
              <a:latin typeface="Berlin Sans FB" panose="020E0602020502020306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74463" y="4152397"/>
            <a:ext cx="5850769" cy="20005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Supporting (25,32%):</a:t>
            </a:r>
          </a:p>
          <a:p>
            <a:r>
              <a:rPr lang="en-US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en-US" sz="2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Pemeliharaan</a:t>
            </a:r>
            <a:r>
              <a:rPr lang="en-US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&amp; </a:t>
            </a:r>
            <a:r>
              <a:rPr lang="en-US" sz="2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Operasional</a:t>
            </a:r>
            <a:r>
              <a:rPr lang="en-US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Perkantoran</a:t>
            </a:r>
            <a:endParaRPr lang="en-US" sz="2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en-US" sz="2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Tenaga</a:t>
            </a:r>
            <a:r>
              <a:rPr lang="en-US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Upah</a:t>
            </a:r>
            <a:r>
              <a:rPr lang="en-US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(MMP, TPHL, </a:t>
            </a:r>
            <a:r>
              <a:rPr lang="en-US" sz="2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Petugas</a:t>
            </a:r>
            <a:r>
              <a:rPr lang="en-US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Lapangan</a:t>
            </a:r>
            <a:r>
              <a:rPr lang="en-US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r>
              <a:rPr lang="en-US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en-US" sz="2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Pelayanan</a:t>
            </a:r>
            <a:r>
              <a:rPr lang="en-US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TSL &amp; </a:t>
            </a:r>
            <a:r>
              <a:rPr lang="en-US" sz="2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Wisata</a:t>
            </a:r>
            <a:r>
              <a:rPr lang="en-US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(SIMAKSI, </a:t>
            </a:r>
            <a:r>
              <a:rPr lang="en-US" sz="2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Karcis</a:t>
            </a:r>
            <a:r>
              <a:rPr lang="en-US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, SAT-DN)</a:t>
            </a:r>
          </a:p>
          <a:p>
            <a:r>
              <a:rPr lang="en-US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en-US" sz="2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Sarpras</a:t>
            </a:r>
            <a:r>
              <a:rPr lang="en-US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dan</a:t>
            </a:r>
            <a:r>
              <a:rPr lang="en-US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konstruksi</a:t>
            </a:r>
            <a:r>
              <a:rPr lang="en-US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sz="2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Pos</a:t>
            </a:r>
            <a:r>
              <a:rPr lang="en-US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Jaga</a:t>
            </a:r>
            <a:r>
              <a:rPr lang="en-US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Pondok</a:t>
            </a:r>
            <a:r>
              <a:rPr lang="en-US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Kerja</a:t>
            </a:r>
            <a:r>
              <a:rPr lang="en-US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285750" indent="-285750" algn="ctr">
              <a:buFontTx/>
              <a:buChar char="-"/>
            </a:pPr>
            <a:endParaRPr lang="en-US" sz="16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557085"/>
              </p:ext>
            </p:extLst>
          </p:nvPr>
        </p:nvGraphicFramePr>
        <p:xfrm>
          <a:off x="640485" y="1355406"/>
          <a:ext cx="7835899" cy="27432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708957"/>
                <a:gridCol w="2727258"/>
                <a:gridCol w="2905648"/>
                <a:gridCol w="14940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PROGRAM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ALOKASI (</a:t>
                      </a:r>
                      <a:r>
                        <a:rPr lang="en-US" sz="2400" dirty="0" err="1" smtClean="0"/>
                        <a:t>Rp</a:t>
                      </a:r>
                      <a:r>
                        <a:rPr lang="en-US" sz="2400" dirty="0" smtClean="0"/>
                        <a:t>.)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  <a:ea typeface="ＭＳ Ｐゴシック" panose="020B0600070205080204" pitchFamily="34" charset="-128"/>
                          <a:cs typeface="+mj-cs"/>
                        </a:rPr>
                        <a:t>1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  <a:ea typeface="ＭＳ Ｐゴシック" panose="020B0600070205080204" pitchFamily="34" charset="-128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  <a:ea typeface="ＭＳ Ｐゴシック" panose="020B0600070205080204" pitchFamily="34" charset="-128"/>
                          <a:cs typeface="+mj-cs"/>
                        </a:rPr>
                        <a:t>PERLINDUNGAN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  <a:ea typeface="ＭＳ Ｐゴシック" panose="020B0600070205080204" pitchFamily="34" charset="-128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  <a:ea typeface="ＭＳ Ｐゴシック" panose="020B0600070205080204" pitchFamily="34" charset="-128"/>
                          <a:cs typeface="+mj-cs"/>
                        </a:rPr>
                        <a:t>123.71 M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  <a:ea typeface="ＭＳ Ｐゴシック" panose="020B0600070205080204" pitchFamily="34" charset="-128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  <a:ea typeface="ＭＳ Ｐゴシック" panose="020B0600070205080204" pitchFamily="34" charset="-128"/>
                          <a:cs typeface="+mj-cs"/>
                        </a:rPr>
                        <a:t>27.84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  <a:ea typeface="ＭＳ Ｐゴシック" panose="020B0600070205080204" pitchFamily="34" charset="-128"/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  <a:ea typeface="ＭＳ Ｐゴシック" panose="020B0600070205080204" pitchFamily="34" charset="-128"/>
                          <a:cs typeface="+mj-cs"/>
                        </a:rPr>
                        <a:t>2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  <a:ea typeface="ＭＳ Ｐゴシック" panose="020B0600070205080204" pitchFamily="34" charset="-128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  <a:ea typeface="ＭＳ Ｐゴシック" panose="020B0600070205080204" pitchFamily="34" charset="-128"/>
                          <a:cs typeface="+mj-cs"/>
                        </a:rPr>
                        <a:t>PENGAWETAN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  <a:ea typeface="ＭＳ Ｐゴシック" panose="020B0600070205080204" pitchFamily="34" charset="-128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  <a:ea typeface="ＭＳ Ｐゴシック" panose="020B0600070205080204" pitchFamily="34" charset="-128"/>
                          <a:cs typeface="+mj-cs"/>
                        </a:rPr>
                        <a:t>81.85 M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  <a:ea typeface="ＭＳ Ｐゴシック" panose="020B0600070205080204" pitchFamily="34" charset="-128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  <a:ea typeface="ＭＳ Ｐゴシック" panose="020B0600070205080204" pitchFamily="34" charset="-128"/>
                          <a:cs typeface="+mj-cs"/>
                        </a:rPr>
                        <a:t>18.42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  <a:ea typeface="ＭＳ Ｐゴシック" panose="020B0600070205080204" pitchFamily="34" charset="-128"/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  <a:ea typeface="ＭＳ Ｐゴシック" panose="020B0600070205080204" pitchFamily="34" charset="-128"/>
                          <a:cs typeface="+mj-cs"/>
                        </a:rPr>
                        <a:t>3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  <a:ea typeface="ＭＳ Ｐゴシック" panose="020B0600070205080204" pitchFamily="34" charset="-128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  <a:ea typeface="ＭＳ Ｐゴシック" panose="020B0600070205080204" pitchFamily="34" charset="-128"/>
                          <a:cs typeface="+mj-cs"/>
                        </a:rPr>
                        <a:t>PEMANFAATAN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  <a:ea typeface="ＭＳ Ｐゴシック" panose="020B0600070205080204" pitchFamily="34" charset="-128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  <a:ea typeface="ＭＳ Ｐゴシック" panose="020B0600070205080204" pitchFamily="34" charset="-128"/>
                          <a:cs typeface="+mj-cs"/>
                        </a:rPr>
                        <a:t>126.29 M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  <a:ea typeface="ＭＳ Ｐゴシック" panose="020B0600070205080204" pitchFamily="34" charset="-128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  <a:ea typeface="ＭＳ Ｐゴシック" panose="020B0600070205080204" pitchFamily="34" charset="-128"/>
                          <a:cs typeface="+mj-cs"/>
                        </a:rPr>
                        <a:t>28.42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  <a:ea typeface="ＭＳ Ｐゴシック" panose="020B0600070205080204" pitchFamily="34" charset="-128"/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  <a:ea typeface="ＭＳ Ｐゴシック" panose="020B0600070205080204" pitchFamily="34" charset="-128"/>
                          <a:cs typeface="+mj-cs"/>
                        </a:rPr>
                        <a:t>4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  <a:ea typeface="ＭＳ Ｐゴシック" panose="020B0600070205080204" pitchFamily="34" charset="-128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  <a:ea typeface="ＭＳ Ｐゴシック" panose="020B0600070205080204" pitchFamily="34" charset="-128"/>
                          <a:cs typeface="+mj-cs"/>
                        </a:rPr>
                        <a:t>SUPPORTING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  <a:ea typeface="ＭＳ Ｐゴシック" panose="020B0600070205080204" pitchFamily="34" charset="-128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  <a:ea typeface="ＭＳ Ｐゴシック" panose="020B0600070205080204" pitchFamily="34" charset="-128"/>
                          <a:cs typeface="+mj-cs"/>
                        </a:rPr>
                        <a:t>112.52 M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  <a:ea typeface="ＭＳ Ｐゴシック" panose="020B0600070205080204" pitchFamily="34" charset="-128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  <a:ea typeface="ＭＳ Ｐゴシック" panose="020B0600070205080204" pitchFamily="34" charset="-128"/>
                          <a:cs typeface="+mj-cs"/>
                        </a:rPr>
                        <a:t>25.32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  <a:ea typeface="ＭＳ Ｐゴシック" panose="020B0600070205080204" pitchFamily="34" charset="-128"/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kern="120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  <a:ea typeface="ＭＳ Ｐゴシック" panose="020B0600070205080204" pitchFamily="34" charset="-128"/>
                        <a:cs typeface="+mj-cs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  <a:ea typeface="ＭＳ Ｐゴシック" panose="020B0600070205080204" pitchFamily="34" charset="-128"/>
                          <a:cs typeface="+mj-cs"/>
                        </a:rPr>
                        <a:t>TOTAL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  <a:ea typeface="ＭＳ Ｐゴシック" panose="020B0600070205080204" pitchFamily="34" charset="-128"/>
                        <a:cs typeface="+mj-cs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  <a:ea typeface="ＭＳ Ｐゴシック" panose="020B0600070205080204" pitchFamily="34" charset="-128"/>
                          <a:cs typeface="+mj-cs"/>
                        </a:rPr>
                        <a:t>444.37 M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  <a:ea typeface="ＭＳ Ｐゴシック" panose="020B0600070205080204" pitchFamily="34" charset="-128"/>
                        <a:cs typeface="+mj-cs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  <a:ea typeface="ＭＳ Ｐゴシック" panose="020B0600070205080204" pitchFamily="34" charset="-128"/>
                          <a:cs typeface="+mj-cs"/>
                        </a:rPr>
                        <a:t>100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  <a:ea typeface="ＭＳ Ｐゴシック" panose="020B0600070205080204" pitchFamily="34" charset="-128"/>
                        <a:cs typeface="+mj-cs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D:\@Gambar\rumah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384" y="6191045"/>
            <a:ext cx="575040" cy="5586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22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sv-SE" sz="3600" b="1" dirty="0" smtClean="0"/>
              <a:t>PENYEDERHANAAN </a:t>
            </a:r>
            <a:r>
              <a:rPr lang="sv-SE" sz="3600" b="1" dirty="0" smtClean="0"/>
              <a:t>NOMENKLATUR </a:t>
            </a:r>
            <a:r>
              <a:rPr lang="sv-SE" sz="3600" b="1" dirty="0" smtClean="0"/>
              <a:t/>
            </a:r>
            <a:br>
              <a:rPr lang="sv-SE" sz="3600" b="1" dirty="0" smtClean="0"/>
            </a:br>
            <a:r>
              <a:rPr lang="sv-SE" sz="3600" b="1" dirty="0" smtClean="0"/>
              <a:t>DALAM RKAKL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851" y="4509120"/>
            <a:ext cx="9144000" cy="913656"/>
          </a:xfrm>
        </p:spPr>
        <p:txBody>
          <a:bodyPr>
            <a:normAutofit/>
          </a:bodyPr>
          <a:lstStyle/>
          <a:p>
            <a:r>
              <a:rPr lang="en-US" sz="1400" b="1" dirty="0" smtClean="0"/>
              <a:t>PROGRAM DAN EVALUASI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713" y="241217"/>
            <a:ext cx="1072573" cy="107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1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263" y="274638"/>
            <a:ext cx="9141042" cy="850106"/>
          </a:xfr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LATAR BELAKANG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168" y="1268760"/>
            <a:ext cx="8203632" cy="4857403"/>
          </a:xfrm>
        </p:spPr>
        <p:txBody>
          <a:bodyPr>
            <a:normAutofit/>
          </a:bodyPr>
          <a:lstStyle/>
          <a:p>
            <a:r>
              <a:rPr lang="id-ID" sz="2800" b="1" dirty="0" smtClean="0">
                <a:solidFill>
                  <a:schemeClr val="accent1">
                    <a:lumMod val="75000"/>
                  </a:schemeClr>
                </a:solidFill>
              </a:rPr>
              <a:t>Arahan Presiden RI </a:t>
            </a:r>
            <a:r>
              <a:rPr lang="id-ID" sz="2800" dirty="0" smtClean="0">
                <a:solidFill>
                  <a:schemeClr val="accent1">
                    <a:lumMod val="75000"/>
                  </a:schemeClr>
                </a:solidFill>
              </a:rPr>
              <a:t>pada Ra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pat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Terbatas</a:t>
            </a:r>
            <a:r>
              <a:rPr lang="id-ID" sz="2800" dirty="0" smtClean="0">
                <a:solidFill>
                  <a:schemeClr val="accent1">
                    <a:lumMod val="75000"/>
                  </a:schemeClr>
                </a:solidFill>
              </a:rPr>
              <a:t> tanggal 27 November 2015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Hasil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Pencermatan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Menteri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LHK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dan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Biro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Perencanaan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pada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30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Desember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2015</a:t>
            </a:r>
            <a:endParaRPr lang="id-ID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d-ID" sz="2800" dirty="0" smtClean="0">
                <a:solidFill>
                  <a:schemeClr val="accent1">
                    <a:lumMod val="75000"/>
                  </a:schemeClr>
                </a:solidFill>
              </a:rPr>
              <a:t>Tindaklanjut Surat Menteri LHK kepada Presiden RI No. </a:t>
            </a:r>
            <a:r>
              <a:rPr lang="id-ID" sz="2800" b="1" dirty="0" smtClean="0">
                <a:solidFill>
                  <a:schemeClr val="accent1">
                    <a:lumMod val="75000"/>
                  </a:schemeClr>
                </a:solidFill>
              </a:rPr>
              <a:t>S.1/MENLHK/SETJEN/REN.0/1/2016</a:t>
            </a:r>
          </a:p>
          <a:p>
            <a:r>
              <a:rPr lang="id-ID" sz="2800" b="1" dirty="0" smtClean="0">
                <a:solidFill>
                  <a:schemeClr val="accent1">
                    <a:lumMod val="75000"/>
                  </a:schemeClr>
                </a:solidFill>
              </a:rPr>
              <a:t>Hasil Rapat Koordinasi </a:t>
            </a:r>
            <a:r>
              <a:rPr lang="id-ID" sz="2800" dirty="0" smtClean="0">
                <a:solidFill>
                  <a:schemeClr val="accent1">
                    <a:lumMod val="75000"/>
                  </a:schemeClr>
                </a:solidFill>
              </a:rPr>
              <a:t>Kementerian Lingkup Menko Perekonomian</a:t>
            </a:r>
          </a:p>
        </p:txBody>
      </p:sp>
      <p:pic>
        <p:nvPicPr>
          <p:cNvPr id="4" name="Picture 14" descr="H:\IMG_386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3" y="5849640"/>
            <a:ext cx="976863" cy="100836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Parallelogram 4"/>
          <p:cNvSpPr/>
          <p:nvPr/>
        </p:nvSpPr>
        <p:spPr>
          <a:xfrm>
            <a:off x="827584" y="6727676"/>
            <a:ext cx="8424936" cy="130324"/>
          </a:xfrm>
          <a:prstGeom prst="parallelogram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1547663" y="6464369"/>
            <a:ext cx="7666711" cy="263307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29491" y="6464369"/>
            <a:ext cx="1779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SETDITJEN KSDAE ©2016</a:t>
            </a:r>
          </a:p>
        </p:txBody>
      </p:sp>
    </p:spTree>
    <p:extLst>
      <p:ext uri="{BB962C8B-B14F-4D97-AF65-F5344CB8AC3E}">
        <p14:creationId xmlns:p14="http://schemas.microsoft.com/office/powerpoint/2010/main" val="42349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263" y="274638"/>
            <a:ext cx="9141042" cy="850106"/>
          </a:xfr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 smtClean="0"/>
              <a:t>PENYEDERHANAAN NOMENKLATUR MELIPUTI</a:t>
            </a:r>
            <a:endParaRPr lang="en-US" sz="3200" b="1" dirty="0"/>
          </a:p>
        </p:txBody>
      </p:sp>
      <p:pic>
        <p:nvPicPr>
          <p:cNvPr id="4" name="Picture 14" descr="H:\IMG_386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3" y="5849640"/>
            <a:ext cx="976863" cy="100836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Parallelogram 4"/>
          <p:cNvSpPr/>
          <p:nvPr/>
        </p:nvSpPr>
        <p:spPr>
          <a:xfrm>
            <a:off x="827584" y="6727676"/>
            <a:ext cx="8424936" cy="130324"/>
          </a:xfrm>
          <a:prstGeom prst="parallelogram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1547664" y="6464369"/>
            <a:ext cx="7920880" cy="263307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idx="1"/>
          </p:nvPr>
        </p:nvSpPr>
        <p:spPr>
          <a:xfrm>
            <a:off x="482600" y="1268413"/>
            <a:ext cx="8204200" cy="4857750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AutoNum type="arabicPeriod"/>
            </a:pPr>
            <a:r>
              <a:rPr lang="id-ID" b="1" dirty="0" smtClean="0">
                <a:solidFill>
                  <a:schemeClr val="accent2"/>
                </a:solidFill>
              </a:rPr>
              <a:t>JANGKA PENDEK</a:t>
            </a:r>
          </a:p>
          <a:p>
            <a:pPr marL="914400" lvl="1" indent="-514350">
              <a:buFont typeface="+mj-lt"/>
              <a:buAutoNum type="arabicPeriod"/>
            </a:pPr>
            <a:r>
              <a:rPr lang="id-ID" sz="3100" dirty="0" smtClean="0"/>
              <a:t>Perubahan redaksi komponen (tidak multitafsir/rancu).</a:t>
            </a:r>
          </a:p>
          <a:p>
            <a:pPr marL="914400" lvl="1" indent="-514350">
              <a:buFont typeface="+mj-lt"/>
              <a:buAutoNum type="arabicPeriod"/>
            </a:pPr>
            <a:r>
              <a:rPr lang="id-ID" sz="3100" dirty="0" smtClean="0"/>
              <a:t>Menghapus komponen yang tidak perlu.</a:t>
            </a:r>
          </a:p>
          <a:p>
            <a:pPr marL="914400" lvl="1" indent="-514350">
              <a:buFont typeface="+mj-lt"/>
              <a:buAutoNum type="arabicPeriod"/>
            </a:pPr>
            <a:r>
              <a:rPr lang="id-ID" sz="3100" dirty="0" smtClean="0"/>
              <a:t>Menambah komponen baru yang mendukung kegiatan prioritas.</a:t>
            </a:r>
          </a:p>
          <a:p>
            <a:pPr marL="914400" lvl="1" indent="-514350">
              <a:buFont typeface="+mj-lt"/>
              <a:buAutoNum type="arabicPeriod"/>
            </a:pPr>
            <a:r>
              <a:rPr lang="id-ID" sz="3100" dirty="0" smtClean="0"/>
              <a:t>Menambah volume output dari hasil efisiensi.</a:t>
            </a:r>
          </a:p>
          <a:p>
            <a:pPr marL="914400" lvl="1" indent="-514350">
              <a:buFont typeface="+mj-lt"/>
              <a:buAutoNum type="arabicPeriod"/>
            </a:pPr>
            <a:r>
              <a:rPr lang="id-ID" sz="3100" dirty="0" smtClean="0"/>
              <a:t>Merealokasi anggaran dari komponen pendukung ke komponen</a:t>
            </a:r>
            <a:r>
              <a:rPr lang="en-US" sz="3100" dirty="0" smtClean="0"/>
              <a:t> </a:t>
            </a:r>
            <a:r>
              <a:rPr lang="id-ID" sz="3100" dirty="0" smtClean="0"/>
              <a:t>prioritas.</a:t>
            </a:r>
            <a:endParaRPr lang="en-US" sz="3100" dirty="0" smtClean="0"/>
          </a:p>
          <a:p>
            <a:pPr marL="914400" lvl="1" indent="-514350">
              <a:buFont typeface="+mj-lt"/>
              <a:buAutoNum type="arabicPeriod"/>
            </a:pPr>
            <a:endParaRPr lang="id-ID" sz="1800" dirty="0" smtClean="0"/>
          </a:p>
          <a:p>
            <a:pPr marL="457200" indent="-457200" algn="l">
              <a:buAutoNum type="arabicPeriod" startAt="2"/>
            </a:pPr>
            <a:r>
              <a:rPr lang="id-ID" b="1" dirty="0" smtClean="0">
                <a:solidFill>
                  <a:schemeClr val="accent2"/>
                </a:solidFill>
              </a:rPr>
              <a:t>JANGKA PANJANG (2017)</a:t>
            </a:r>
          </a:p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id-ID" dirty="0" smtClean="0"/>
              <a:t>Dilakukan koordinasi dengan Bappenas terkait dengan perubahan</a:t>
            </a:r>
            <a:r>
              <a:rPr lang="en-US" dirty="0" smtClean="0"/>
              <a:t> </a:t>
            </a:r>
            <a:r>
              <a:rPr lang="id-ID" dirty="0" smtClean="0"/>
              <a:t>target/output (akan dibahas dlm RKP 2017) dan Kemenkeu terkait</a:t>
            </a:r>
            <a:r>
              <a:rPr lang="en-US" dirty="0" smtClean="0"/>
              <a:t> </a:t>
            </a:r>
            <a:r>
              <a:rPr lang="id-ID" dirty="0" smtClean="0"/>
              <a:t>dengan penyesuaian aplikasi ADIK dan Akun belanja.</a:t>
            </a:r>
          </a:p>
          <a:p>
            <a:pPr algn="l"/>
            <a:endParaRPr lang="id-ID" dirty="0"/>
          </a:p>
          <a:p>
            <a:pPr algn="l"/>
            <a:endParaRPr lang="id-ID" dirty="0" smtClean="0"/>
          </a:p>
          <a:p>
            <a:pPr algn="l"/>
            <a:endParaRPr lang="id-ID" dirty="0"/>
          </a:p>
        </p:txBody>
      </p:sp>
      <p:sp>
        <p:nvSpPr>
          <p:cNvPr id="11" name="TextBox 10"/>
          <p:cNvSpPr txBox="1"/>
          <p:nvPr/>
        </p:nvSpPr>
        <p:spPr>
          <a:xfrm>
            <a:off x="7329491" y="6464369"/>
            <a:ext cx="1779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SETDITJEN KSDAE ©2016</a:t>
            </a:r>
          </a:p>
        </p:txBody>
      </p:sp>
    </p:spTree>
    <p:extLst>
      <p:ext uri="{BB962C8B-B14F-4D97-AF65-F5344CB8AC3E}">
        <p14:creationId xmlns:p14="http://schemas.microsoft.com/office/powerpoint/2010/main" val="311191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2447</Words>
  <Application>Microsoft Office PowerPoint</Application>
  <PresentationFormat>On-screen Show (4:3)</PresentationFormat>
  <Paragraphs>568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5" baseType="lpstr">
      <vt:lpstr>ＭＳ Ｐゴシック</vt:lpstr>
      <vt:lpstr>Aharoni</vt:lpstr>
      <vt:lpstr>Arial</vt:lpstr>
      <vt:lpstr>Arial Black</vt:lpstr>
      <vt:lpstr>Arial Rounded MT Bold</vt:lpstr>
      <vt:lpstr>Avenir Book</vt:lpstr>
      <vt:lpstr>Berlin Sans FB</vt:lpstr>
      <vt:lpstr>Berlin Sans FB Demi</vt:lpstr>
      <vt:lpstr>Calibri</vt:lpstr>
      <vt:lpstr>Ebrima</vt:lpstr>
      <vt:lpstr>Franklin Gothic Medium</vt:lpstr>
      <vt:lpstr>Mistral</vt:lpstr>
      <vt:lpstr>Symbol</vt:lpstr>
      <vt:lpstr>Tahoma</vt:lpstr>
      <vt:lpstr>Wingdings</vt:lpstr>
      <vt:lpstr>Office Theme</vt:lpstr>
      <vt:lpstr>Worksheet</vt:lpstr>
      <vt:lpstr>PERSIAPAN PELAKSANAAN DIPA TAHUN ANGGARAN 2016</vt:lpstr>
      <vt:lpstr>ANGGARAN KSDAE TAHUN 2016</vt:lpstr>
      <vt:lpstr>ANGGARAN KEMENTERIAN LHK ALOKASI PER PROGRAM PER JENIS BELANJA TAHUN 2016</vt:lpstr>
      <vt:lpstr>PowerPoint Presentation</vt:lpstr>
      <vt:lpstr>PowerPoint Presentation</vt:lpstr>
      <vt:lpstr>PowerPoint Presentation</vt:lpstr>
      <vt:lpstr>PENYEDERHANAAN NOMENKLATUR  DALAM RKAKL</vt:lpstr>
      <vt:lpstr>LATAR BELAKANG</vt:lpstr>
      <vt:lpstr>PENYEDERHANAAN NOMENKLATUR MELIPUTI</vt:lpstr>
      <vt:lpstr>PENYEDERHANAAN NOMENKLATUR ANGGARAN</vt:lpstr>
      <vt:lpstr>PowerPoint Presentation</vt:lpstr>
      <vt:lpstr>PowerPoint Presentation</vt:lpstr>
      <vt:lpstr>PowerPoint Presentation</vt:lpstr>
      <vt:lpstr>PENYELESAIAN PELAKSANAAN  ANGGARAN  2015 &amp;  PERSIAPAN PELAKSANAAN ANGGARAN 2016</vt:lpstr>
      <vt:lpstr>TOP 10 REALISASI 2015  SESUAI DENGAN SPAN (SP2D) 12 JAN 2015</vt:lpstr>
      <vt:lpstr>JADWAL PENYUSUNAN LAPORAN KEUANGAN</vt:lpstr>
      <vt:lpstr>JADWAL PEMERIKSAAN LAPORAN KEUANGAN TAHUNAN BPK RI</vt:lpstr>
      <vt:lpstr>PERSIAPAN PELAKSANAAN ANGGARAN TA 2016</vt:lpstr>
      <vt:lpstr>PERSIAPAN PENGADAAN BARANG DAN JASA TA 2016</vt:lpstr>
      <vt:lpstr>Rencana Kebutuhan Barang Milik Negara</vt:lpstr>
      <vt:lpstr>Rencana Kebutuhan Barang Milik Negara</vt:lpstr>
      <vt:lpstr>Penetapan Status Pengggunaan BMN   (PMK 246/PMK.06/2014)</vt:lpstr>
      <vt:lpstr>PowerPoint Presentation</vt:lpstr>
      <vt:lpstr>PowerPoint Presentation</vt:lpstr>
      <vt:lpstr>PERUBAHAN UU 5 TAHUN 1990 KONSERVASI SUMBER DAYA ALAM HAYATI DAN EKOSISTEMNYA</vt:lpstr>
      <vt:lpstr>RUU KEHATI </vt:lpstr>
      <vt:lpstr>PowerPoint Presentation</vt:lpstr>
      <vt:lpstr>HAL-HAL BARU YANG DIATUR  DALAM RUU KEHATI</vt:lpstr>
      <vt:lpstr>PERUBAHAN ORGANISASI DAN TATA KERJA  UPT KSDA DAN TN DITJEN KSDAE</vt:lpstr>
      <vt:lpstr>SUBTANSI PERUBAHAN</vt:lpstr>
      <vt:lpstr>PowerPoint Presentation</vt:lpstr>
      <vt:lpstr>PowerPoint Presentation</vt:lpstr>
      <vt:lpstr>PENGGABUNGAN UPT</vt:lpstr>
      <vt:lpstr>PENGGABUNGAN UPT</vt:lpstr>
      <vt:lpstr>PP No. 48 Tahun 2005 tentang  Pengangkatan Tenaga Honorer menjadi CPNS</vt:lpstr>
      <vt:lpstr>TENAGA HARIAN LEPAS</vt:lpstr>
      <vt:lpstr>10 UPT KSDAE DENGAN TENAGA HARIAN LEPAS TERBANYAK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PA-KSDAE</cp:lastModifiedBy>
  <cp:revision>42</cp:revision>
  <cp:lastPrinted>2016-01-13T02:56:35Z</cp:lastPrinted>
  <dcterms:created xsi:type="dcterms:W3CDTF">2016-01-11T06:33:44Z</dcterms:created>
  <dcterms:modified xsi:type="dcterms:W3CDTF">2016-01-13T06:34:27Z</dcterms:modified>
</cp:coreProperties>
</file>